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2" r:id="rId4"/>
    <p:sldMasterId id="21474837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6858000" cx="12192000"/>
  <p:notesSz cx="6858000" cy="9144000"/>
  <p:embeddedFontLst>
    <p:embeddedFont>
      <p:font typeface="Red Hat Text Medium"/>
      <p:regular r:id="rId49"/>
      <p:bold r:id="rId50"/>
      <p:italic r:id="rId51"/>
      <p:boldItalic r:id="rId52"/>
    </p:embeddedFont>
    <p:embeddedFont>
      <p:font typeface="Proxima Nova"/>
      <p:regular r:id="rId53"/>
      <p:bold r:id="rId54"/>
      <p:italic r:id="rId55"/>
      <p:boldItalic r:id="rId56"/>
    </p:embeddedFont>
    <p:embeddedFont>
      <p:font typeface="Red Hat Display Medium"/>
      <p:regular r:id="rId57"/>
      <p:bold r:id="rId58"/>
      <p:italic r:id="rId59"/>
      <p:boldItalic r:id="rId60"/>
    </p:embeddedFont>
    <p:embeddedFont>
      <p:font typeface="Overpass"/>
      <p:regular r:id="rId61"/>
      <p:bold r:id="rId62"/>
      <p:italic r:id="rId63"/>
      <p:boldItalic r:id="rId64"/>
    </p:embeddedFont>
    <p:embeddedFont>
      <p:font typeface="Red Hat Display"/>
      <p:regular r:id="rId65"/>
      <p:bold r:id="rId66"/>
      <p:italic r:id="rId67"/>
      <p:boldItalic r:id="rId68"/>
    </p:embeddedFont>
    <p:embeddedFont>
      <p:font typeface="Overpass Light"/>
      <p:regular r:id="rId69"/>
      <p:bold r:id="rId70"/>
      <p:italic r:id="rId71"/>
      <p:boldItalic r:id="rId72"/>
    </p:embeddedFont>
    <p:embeddedFont>
      <p:font typeface="Helvetica Neue"/>
      <p:regular r:id="rId73"/>
      <p:bold r:id="rId74"/>
      <p:italic r:id="rId75"/>
      <p:boldItalic r:id="rId76"/>
    </p:embeddedFont>
    <p:embeddedFont>
      <p:font typeface="Overpass SemiBold"/>
      <p:regular r:id="rId77"/>
      <p:bold r:id="rId78"/>
      <p:italic r:id="rId79"/>
      <p:boldItalic r:id="rId80"/>
    </p:embeddedFont>
    <p:embeddedFont>
      <p:font typeface="Red Hat Text"/>
      <p:regular r:id="rId81"/>
      <p:bold r:id="rId82"/>
      <p:italic r:id="rId83"/>
      <p:boldItalic r:id="rId84"/>
    </p:embeddedFont>
    <p:embeddedFont>
      <p:font typeface="Helvetica Neue Light"/>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edHatText-boldItalic.fntdata"/><Relationship Id="rId83" Type="http://schemas.openxmlformats.org/officeDocument/2006/relationships/font" Target="fonts/RedHatText-italic.fntdata"/><Relationship Id="rId42" Type="http://schemas.openxmlformats.org/officeDocument/2006/relationships/slide" Target="slides/slide36.xml"/><Relationship Id="rId86" Type="http://schemas.openxmlformats.org/officeDocument/2006/relationships/font" Target="fonts/HelveticaNeueLight-bold.fntdata"/><Relationship Id="rId41" Type="http://schemas.openxmlformats.org/officeDocument/2006/relationships/slide" Target="slides/slide35.xml"/><Relationship Id="rId85" Type="http://schemas.openxmlformats.org/officeDocument/2006/relationships/font" Target="fonts/HelveticaNeueLight-regular.fntdata"/><Relationship Id="rId44" Type="http://schemas.openxmlformats.org/officeDocument/2006/relationships/slide" Target="slides/slide38.xml"/><Relationship Id="rId88" Type="http://schemas.openxmlformats.org/officeDocument/2006/relationships/font" Target="fonts/HelveticaNeueLight-boldItalic.fntdata"/><Relationship Id="rId43" Type="http://schemas.openxmlformats.org/officeDocument/2006/relationships/slide" Target="slides/slide37.xml"/><Relationship Id="rId87" Type="http://schemas.openxmlformats.org/officeDocument/2006/relationships/font" Target="fonts/HelveticaNeueLight-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verpassSemiBold-boldItalic.fntdata"/><Relationship Id="rId82" Type="http://schemas.openxmlformats.org/officeDocument/2006/relationships/font" Target="fonts/RedHatText-bold.fntdata"/><Relationship Id="rId81" Type="http://schemas.openxmlformats.org/officeDocument/2006/relationships/font" Target="fonts/RedHatTex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edHatText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regular.fntdata"/><Relationship Id="rId72" Type="http://schemas.openxmlformats.org/officeDocument/2006/relationships/font" Target="fonts/OverpassLight-boldItalic.fntdata"/><Relationship Id="rId31" Type="http://schemas.openxmlformats.org/officeDocument/2006/relationships/slide" Target="slides/slide25.xml"/><Relationship Id="rId75" Type="http://schemas.openxmlformats.org/officeDocument/2006/relationships/font" Target="fonts/HelveticaNeue-italic.fntdata"/><Relationship Id="rId30" Type="http://schemas.openxmlformats.org/officeDocument/2006/relationships/slide" Target="slides/slide24.xml"/><Relationship Id="rId74" Type="http://schemas.openxmlformats.org/officeDocument/2006/relationships/font" Target="fonts/HelveticaNeue-bold.fntdata"/><Relationship Id="rId33" Type="http://schemas.openxmlformats.org/officeDocument/2006/relationships/slide" Target="slides/slide27.xml"/><Relationship Id="rId77" Type="http://schemas.openxmlformats.org/officeDocument/2006/relationships/font" Target="fonts/OverpassSemiBold-regular.fntdata"/><Relationship Id="rId32" Type="http://schemas.openxmlformats.org/officeDocument/2006/relationships/slide" Target="slides/slide26.xml"/><Relationship Id="rId76" Type="http://schemas.openxmlformats.org/officeDocument/2006/relationships/font" Target="fonts/HelveticaNeue-boldItalic.fntdata"/><Relationship Id="rId35" Type="http://schemas.openxmlformats.org/officeDocument/2006/relationships/slide" Target="slides/slide29.xml"/><Relationship Id="rId79" Type="http://schemas.openxmlformats.org/officeDocument/2006/relationships/font" Target="fonts/OverpassSemiBold-italic.fntdata"/><Relationship Id="rId34" Type="http://schemas.openxmlformats.org/officeDocument/2006/relationships/slide" Target="slides/slide28.xml"/><Relationship Id="rId78" Type="http://schemas.openxmlformats.org/officeDocument/2006/relationships/font" Target="fonts/OverpassSemiBold-bold.fntdata"/><Relationship Id="rId71" Type="http://schemas.openxmlformats.org/officeDocument/2006/relationships/font" Target="fonts/OverpassLight-italic.fntdata"/><Relationship Id="rId70" Type="http://schemas.openxmlformats.org/officeDocument/2006/relationships/font" Target="fonts/Overpass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verpass-bold.fntdata"/><Relationship Id="rId61" Type="http://schemas.openxmlformats.org/officeDocument/2006/relationships/font" Target="fonts/Overpass-regular.fntdata"/><Relationship Id="rId20" Type="http://schemas.openxmlformats.org/officeDocument/2006/relationships/slide" Target="slides/slide14.xml"/><Relationship Id="rId64" Type="http://schemas.openxmlformats.org/officeDocument/2006/relationships/font" Target="fonts/Overpass-boldItalic.fntdata"/><Relationship Id="rId63" Type="http://schemas.openxmlformats.org/officeDocument/2006/relationships/font" Target="fonts/Overpass-italic.fntdata"/><Relationship Id="rId22" Type="http://schemas.openxmlformats.org/officeDocument/2006/relationships/slide" Target="slides/slide16.xml"/><Relationship Id="rId66" Type="http://schemas.openxmlformats.org/officeDocument/2006/relationships/font" Target="fonts/RedHatDisplay-bold.fntdata"/><Relationship Id="rId21" Type="http://schemas.openxmlformats.org/officeDocument/2006/relationships/slide" Target="slides/slide15.xml"/><Relationship Id="rId65" Type="http://schemas.openxmlformats.org/officeDocument/2006/relationships/font" Target="fonts/RedHatDisplay-regular.fntdata"/><Relationship Id="rId24" Type="http://schemas.openxmlformats.org/officeDocument/2006/relationships/slide" Target="slides/slide18.xml"/><Relationship Id="rId68" Type="http://schemas.openxmlformats.org/officeDocument/2006/relationships/font" Target="fonts/RedHatDisplay-boldItalic.fntdata"/><Relationship Id="rId23" Type="http://schemas.openxmlformats.org/officeDocument/2006/relationships/slide" Target="slides/slide17.xml"/><Relationship Id="rId67" Type="http://schemas.openxmlformats.org/officeDocument/2006/relationships/font" Target="fonts/RedHatDisplay-italic.fntdata"/><Relationship Id="rId60" Type="http://schemas.openxmlformats.org/officeDocument/2006/relationships/font" Target="fonts/RedHatDisplayMedium-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verpass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edHatTextMedium-italic.fntdata"/><Relationship Id="rId50" Type="http://schemas.openxmlformats.org/officeDocument/2006/relationships/font" Target="fonts/RedHatTextMedium-bold.fntdata"/><Relationship Id="rId53" Type="http://schemas.openxmlformats.org/officeDocument/2006/relationships/font" Target="fonts/ProximaNova-regular.fntdata"/><Relationship Id="rId52" Type="http://schemas.openxmlformats.org/officeDocument/2006/relationships/font" Target="fonts/RedHatTextMedium-boldItalic.fntdata"/><Relationship Id="rId11" Type="http://schemas.openxmlformats.org/officeDocument/2006/relationships/slide" Target="slides/slide5.xml"/><Relationship Id="rId55" Type="http://schemas.openxmlformats.org/officeDocument/2006/relationships/font" Target="fonts/ProximaNova-italic.fntdata"/><Relationship Id="rId10" Type="http://schemas.openxmlformats.org/officeDocument/2006/relationships/slide" Target="slides/slide4.xml"/><Relationship Id="rId54" Type="http://schemas.openxmlformats.org/officeDocument/2006/relationships/font" Target="fonts/ProximaNova-bold.fntdata"/><Relationship Id="rId13" Type="http://schemas.openxmlformats.org/officeDocument/2006/relationships/slide" Target="slides/slide7.xml"/><Relationship Id="rId57" Type="http://schemas.openxmlformats.org/officeDocument/2006/relationships/font" Target="fonts/RedHatDisplayMedium-regular.fntdata"/><Relationship Id="rId12" Type="http://schemas.openxmlformats.org/officeDocument/2006/relationships/slide" Target="slides/slide6.xml"/><Relationship Id="rId56" Type="http://schemas.openxmlformats.org/officeDocument/2006/relationships/font" Target="fonts/ProximaNova-boldItalic.fntdata"/><Relationship Id="rId15" Type="http://schemas.openxmlformats.org/officeDocument/2006/relationships/slide" Target="slides/slide9.xml"/><Relationship Id="rId59" Type="http://schemas.openxmlformats.org/officeDocument/2006/relationships/font" Target="fonts/RedHatDisplayMedium-italic.fntdata"/><Relationship Id="rId14" Type="http://schemas.openxmlformats.org/officeDocument/2006/relationships/slide" Target="slides/slide8.xml"/><Relationship Id="rId58" Type="http://schemas.openxmlformats.org/officeDocument/2006/relationships/font" Target="fonts/RedHatDisplay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vents.computing.co.uk/devopsexcellence/static/2017-winner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2492f0e8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a2492f0e8f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6ecd325bc_0_3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6ecd325bc_0_3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Continuous integration (CI) and continuous delivery (CD) embody a culture, set of operating principles, and collection of practices that enable application development teams to deliver code changes more frequently and reliably. This is often achieved through automating the steps required for delivering software via creating a number of delivery pipelines that represent entire or phases of delivering a piece of software throughout the delivery process. The end goal of CI/CD is faster software delivery and increased quality due to repeatable, predictable and consistent nature of the delivery process.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not all applications are deployed on Kubernetes in production, containers and Kubernetes have provided the flexibility that organisations need in order to automate their delivery process. As a consequence, Kubernetes is widely used during the local development and CI/CD phases even for apps that eventually get deployed onto VMs or other platforms.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6ecd325bc_0_50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a6ecd325bc_0_50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6ecd325bc_0_510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8" name="Google Shape;1458;ga6ecd325bc_0_5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Blue: OpenShift does   Green: User does</a:t>
            </a:r>
            <a:endParaRPr/>
          </a:p>
          <a:p>
            <a:pPr indent="-298450" lvl="0" marL="457200" rtl="0" algn="l">
              <a:lnSpc>
                <a:spcPct val="100000"/>
              </a:lnSpc>
              <a:spcBef>
                <a:spcPts val="0"/>
              </a:spcBef>
              <a:spcAft>
                <a:spcPts val="0"/>
              </a:spcAft>
              <a:buSzPts val="1100"/>
              <a:buChar char="●"/>
            </a:pPr>
            <a:r>
              <a:rPr lang="en"/>
              <a:t>Developers write code using existing development tools such as Maven, NPM, Bower, PIP, Dockerfile and Git and then access the OpenShift Web, CLI or IDE to create an app from the code</a:t>
            </a:r>
            <a:endParaRPr/>
          </a:p>
          <a:p>
            <a:pPr indent="-298450" lvl="0" marL="457200" rtl="0" algn="l">
              <a:lnSpc>
                <a:spcPct val="100000"/>
              </a:lnSpc>
              <a:spcBef>
                <a:spcPts val="0"/>
              </a:spcBef>
              <a:spcAft>
                <a:spcPts val="0"/>
              </a:spcAft>
              <a:buSzPts val="1100"/>
              <a:buChar char="●"/>
            </a:pPr>
            <a:r>
              <a:rPr lang="en"/>
              <a:t>S2I combines source code with a builder image (language and application runtimes) and stores the resulting application image in the image registry  </a:t>
            </a:r>
            <a:endParaRPr/>
          </a:p>
          <a:p>
            <a:pPr indent="-298450" lvl="0" marL="457200" rtl="0" algn="l">
              <a:lnSpc>
                <a:spcPct val="100000"/>
              </a:lnSpc>
              <a:spcBef>
                <a:spcPts val="0"/>
              </a:spcBef>
              <a:spcAft>
                <a:spcPts val="0"/>
              </a:spcAft>
              <a:buSzPts val="11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298450" lvl="0" marL="457200" rtl="0" algn="l">
              <a:lnSpc>
                <a:spcPct val="100000"/>
              </a:lnSpc>
              <a:spcBef>
                <a:spcPts val="0"/>
              </a:spcBef>
              <a:spcAft>
                <a:spcPts val="0"/>
              </a:spcAft>
              <a:buSzPts val="11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298450" lvl="0" marL="457200" rtl="0" algn="l">
              <a:lnSpc>
                <a:spcPct val="100000"/>
              </a:lnSpc>
              <a:spcBef>
                <a:spcPts val="0"/>
              </a:spcBef>
              <a:spcAft>
                <a:spcPts val="0"/>
              </a:spcAft>
              <a:buSzPts val="1100"/>
              <a:buChar char="●"/>
            </a:pPr>
            <a:r>
              <a:rPr lang="en"/>
              <a:t>OpenShift automates the deployment of application containers across multiple hosts via the Kubernetes. Users can trigger deployments, rollback, configure A/B or other custom deployments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6ecd325bc_0_514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a6ecd325bc_0_5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solidFill>
                  <a:schemeClr val="dk1"/>
                </a:solidFill>
              </a:rPr>
              <a:t>Blue: OpenShift does   Green: User does</a:t>
            </a:r>
            <a:endParaRPr/>
          </a:p>
          <a:p>
            <a:pPr indent="-298450" lvl="0" marL="457200" rtl="0" algn="l">
              <a:lnSpc>
                <a:spcPct val="100000"/>
              </a:lnSpc>
              <a:spcBef>
                <a:spcPts val="0"/>
              </a:spcBef>
              <a:spcAft>
                <a:spcPts val="0"/>
              </a:spcAft>
              <a:buSzPts val="1100"/>
              <a:buChar char="●"/>
            </a:pPr>
            <a:r>
              <a:rPr lang="en"/>
              <a:t>Developers use the existing build process and tools (e.g. Maven, Gradle, Jenkins, Nexus) to build the app binaries (e.g. JAR, WAR, EAR) and use OpenShift CLI to create an app from the app binaries</a:t>
            </a:r>
            <a:endParaRPr/>
          </a:p>
          <a:p>
            <a:pPr indent="-298450" lvl="0" marL="457200" rtl="0" algn="l">
              <a:lnSpc>
                <a:spcPct val="100000"/>
              </a:lnSpc>
              <a:spcBef>
                <a:spcPts val="0"/>
              </a:spcBef>
              <a:spcAft>
                <a:spcPts val="0"/>
              </a:spcAft>
              <a:buSzPts val="1100"/>
              <a:buChar char="●"/>
            </a:pPr>
            <a:r>
              <a:rPr lang="en"/>
              <a:t>S2I combines app binaries (e.g. JAR, WAR, EAR) with a builder image (language and application runtimes) and stores the resulting application image in the image registry </a:t>
            </a:r>
            <a:endParaRPr/>
          </a:p>
          <a:p>
            <a:pPr indent="-298450" lvl="0" marL="457200" rtl="0" algn="l">
              <a:lnSpc>
                <a:spcPct val="100000"/>
              </a:lnSpc>
              <a:spcBef>
                <a:spcPts val="0"/>
              </a:spcBef>
              <a:spcAft>
                <a:spcPts val="0"/>
              </a:spcAft>
              <a:buSzPts val="11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298450" lvl="0" marL="457200" rtl="0" algn="l">
              <a:lnSpc>
                <a:spcPct val="100000"/>
              </a:lnSpc>
              <a:spcBef>
                <a:spcPts val="0"/>
              </a:spcBef>
              <a:spcAft>
                <a:spcPts val="0"/>
              </a:spcAft>
              <a:buSzPts val="11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298450" lvl="0" marL="457200" rtl="0" algn="l">
              <a:lnSpc>
                <a:spcPct val="100000"/>
              </a:lnSpc>
              <a:spcBef>
                <a:spcPts val="0"/>
              </a:spcBef>
              <a:spcAft>
                <a:spcPts val="0"/>
              </a:spcAft>
              <a:buSzPts val="1100"/>
              <a:buChar char="●"/>
            </a:pPr>
            <a:r>
              <a:rPr lang="en"/>
              <a:t>OpenShift automates the deployment of application containers across multiple hosts via the Kubernetes. Users can trigger deployments, rollback, configure A/B or other custom deployments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6ecd325bc_0_518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0" name="Google Shape;1540;ga6ecd325bc_0_5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Blue: OpenShift does   Green: User does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App images are built using an existing image build process. OpenShift automates the deployment of app containers across multiple hosts via the Kubernetes. Users can trigger deployments, rollback, configure A/B,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a6ecd325bc_0_52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1" name="Google Shape;1571;ga6ecd325bc_0_5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For compiled languages (Go, C, C++, Java, etc.), including the dependencies necessary for compilation in the application image might increase the size of the image or introduce vulnerabilities that can be exploited. To avoid these problems, two builds can be chained together: one that produces the compiled artifact, and a second build that places that artifact in a separate image that runs the artifact.</a:t>
            </a:r>
            <a:endParaRPr/>
          </a:p>
          <a:p>
            <a:pPr indent="-298450" lvl="0" marL="457200" rtl="0" algn="l">
              <a:lnSpc>
                <a:spcPct val="100000"/>
              </a:lnSpc>
              <a:spcBef>
                <a:spcPts val="0"/>
              </a:spcBef>
              <a:spcAft>
                <a:spcPts val="0"/>
              </a:spcAft>
              <a:buSzPts val="1100"/>
              <a:buChar char="●"/>
            </a:pPr>
            <a:r>
              <a:rPr lang="en"/>
              <a:t>The first builds (stage 1 and stage 2) can use any of the build strategies on OpenShift such as Source-to-Image, Docker build, etc that will produce an image containing the desired artifacts</a:t>
            </a:r>
            <a:endParaRPr/>
          </a:p>
          <a:p>
            <a:pPr indent="-298450" lvl="0" marL="457200" rtl="0" algn="l">
              <a:lnSpc>
                <a:spcPct val="100000"/>
              </a:lnSpc>
              <a:spcBef>
                <a:spcPts val="0"/>
              </a:spcBef>
              <a:spcAft>
                <a:spcPts val="0"/>
              </a:spcAft>
              <a:buSzPts val="1100"/>
              <a:buChar char="●"/>
            </a:pPr>
            <a:r>
              <a:rPr lang="en"/>
              <a:t>The second build (stage 3) can use any strategy that can consume input content from an image such as Docker build.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a6ecd325bc_0_527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8" name="Google Shape;1598;ga6ecd325bc_0_5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Another example is when you want to use one of the officially supported image runtimes provided by OpenShift e.g. Java image, but you would like to use an alternative build tool rather than the one available in the image e.g. Gradle instead of Maven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a6ecd325bc_0_530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a6ecd325bc_0_53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Another example is when you want to use minimal scratch images to run your app in order to have a minimal attack surface and footprint. You can use a customer builder image like Go S2I build image and then copy the app binary to the scratch image using a Dockerfile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6ecd325bc_0_53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4" name="Google Shape;1664;ga6ecd325bc_0_5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a6ecd325bc_0_55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1" name="Google Shape;1671;ga6ecd325bc_0_55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OpenShift loves CI/CD and is in fact the winner of DevOps Excellence Awards 2017 in the Best Development Platform category</a:t>
            </a:r>
            <a:br>
              <a:rPr lang="en"/>
            </a:br>
            <a:r>
              <a:rPr lang="en" u="sng">
                <a:solidFill>
                  <a:schemeClr val="hlink"/>
                </a:solidFill>
                <a:hlinkClick r:id="rId2"/>
              </a:rPr>
              <a:t>http://events.computing.co.uk/devopsexcellence/static/2017-winners</a:t>
            </a:r>
            <a:endParaRPr/>
          </a:p>
          <a:p>
            <a:pPr indent="-298450" lvl="0" marL="457200" rtl="0" algn="l">
              <a:lnSpc>
                <a:spcPct val="100000"/>
              </a:lnSpc>
              <a:spcBef>
                <a:spcPts val="0"/>
              </a:spcBef>
              <a:spcAft>
                <a:spcPts val="0"/>
              </a:spcAft>
              <a:buSzPts val="1100"/>
              <a:buChar char="●"/>
            </a:pPr>
            <a:r>
              <a:rPr lang="en"/>
              <a:t>OpenShift provides certified Jenkins container images as well as a number of Jenkins plugins to facilitate integrating Jenkins with OpenShift and building CI/CD Pipelines. Teams can decide how they want to use OpenShift for building CI/CD workflows considering their previous investments into their existing CI/CD infrastructure:</a:t>
            </a:r>
            <a:endParaRPr/>
          </a:p>
          <a:p>
            <a:pPr indent="-298450" lvl="1" marL="914400" rtl="0" algn="l">
              <a:lnSpc>
                <a:spcPct val="100000"/>
              </a:lnSpc>
              <a:spcBef>
                <a:spcPts val="0"/>
              </a:spcBef>
              <a:spcAft>
                <a:spcPts val="0"/>
              </a:spcAft>
              <a:buSzPts val="1100"/>
              <a:buChar char="○"/>
            </a:pPr>
            <a:r>
              <a:rPr b="1" lang="en"/>
              <a:t>Jenkins-as-a-Service on OpenShift:</a:t>
            </a:r>
            <a:r>
              <a:rPr lang="en"/>
              <a:t> run your Jenkins masters and slaves in OpenShift, by providing "Jenkins as a Service" on the platform.</a:t>
            </a:r>
            <a:endParaRPr/>
          </a:p>
          <a:p>
            <a:pPr indent="-298450" lvl="1" marL="914400" rtl="0" algn="l">
              <a:lnSpc>
                <a:spcPct val="100000"/>
              </a:lnSpc>
              <a:spcBef>
                <a:spcPts val="0"/>
              </a:spcBef>
              <a:spcAft>
                <a:spcPts val="0"/>
              </a:spcAft>
              <a:buSzPts val="1100"/>
              <a:buChar char="○"/>
            </a:pPr>
            <a:r>
              <a:rPr b="1" lang="en"/>
              <a:t>Hybrid:</a:t>
            </a:r>
            <a:r>
              <a:rPr lang="en"/>
              <a:t> Keep your Jenkins master infrastructure as it is, run Jenkins agents in OpenShift containers for extra build capacity when you need it.</a:t>
            </a:r>
            <a:endParaRPr/>
          </a:p>
          <a:p>
            <a:pPr indent="-298450" lvl="1" marL="914400" rtl="0" algn="l">
              <a:lnSpc>
                <a:spcPct val="100000"/>
              </a:lnSpc>
              <a:spcBef>
                <a:spcPts val="0"/>
              </a:spcBef>
              <a:spcAft>
                <a:spcPts val="0"/>
              </a:spcAft>
              <a:buSzPts val="1100"/>
              <a:buChar char="○"/>
            </a:pPr>
            <a:r>
              <a:rPr b="1" lang="en"/>
              <a:t>Keep Everything As-Is:</a:t>
            </a:r>
            <a:r>
              <a:rPr lang="en"/>
              <a:t> Run your CI/CD infrastructure outside of OpenShift as-is and just use OpenShift as a deployment platform.  Has the advantage of not disturbing what the customer already has in place and also allowing them to continue using alternate, non-Jenkins based CI and CD like Bamboo, TeamCity, Go CD,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c21a4c75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c21a4c75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a6ecd325bc_0_554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ga6ecd325bc_0_5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a6ecd325bc_0_55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9" name="Google Shape;1709;ga6ecd325bc_0_5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Using Kubernetes Jenkins Plugin on the existing Jenkins infrastructure, Jenkins can dynamically provisioning Jenkins agent containers on OpenShift and have them automatically discovered by the Jenkins master. Jenkins master then delegates running the build job to the Jenkins agent</a:t>
            </a:r>
            <a:endParaRPr/>
          </a:p>
          <a:p>
            <a:pPr indent="-298450" lvl="0" marL="457200" rtl="0" algn="l">
              <a:lnSpc>
                <a:spcPct val="100000"/>
              </a:lnSpc>
              <a:spcBef>
                <a:spcPts val="0"/>
              </a:spcBef>
              <a:spcAft>
                <a:spcPts val="0"/>
              </a:spcAft>
              <a:buSzPts val="1100"/>
              <a:buChar char="●"/>
            </a:pPr>
            <a:r>
              <a:rPr lang="en"/>
              <a:t> container and tears it down after build job is complete. The build job can use OpenShift Pipeline Jenkins Plugin to perform operations on OpenShift such as</a:t>
            </a:r>
            <a:endParaRPr/>
          </a:p>
          <a:p>
            <a:pPr indent="-298450" lvl="1" marL="914400" rtl="0" algn="l">
              <a:lnSpc>
                <a:spcPct val="100000"/>
              </a:lnSpc>
              <a:spcBef>
                <a:spcPts val="0"/>
              </a:spcBef>
              <a:spcAft>
                <a:spcPts val="0"/>
              </a:spcAft>
              <a:buSzPts val="1100"/>
              <a:buChar char="○"/>
            </a:pPr>
            <a:r>
              <a:rPr lang="en"/>
              <a:t>Trigger a build</a:t>
            </a:r>
            <a:endParaRPr/>
          </a:p>
          <a:p>
            <a:pPr indent="-298450" lvl="1" marL="914400" rtl="0" algn="l">
              <a:lnSpc>
                <a:spcPct val="100000"/>
              </a:lnSpc>
              <a:spcBef>
                <a:spcPts val="0"/>
              </a:spcBef>
              <a:spcAft>
                <a:spcPts val="0"/>
              </a:spcAft>
              <a:buSzPts val="1100"/>
              <a:buChar char="○"/>
            </a:pPr>
            <a:r>
              <a:rPr lang="en"/>
              <a:t>Trigger a deployment</a:t>
            </a:r>
            <a:endParaRPr/>
          </a:p>
          <a:p>
            <a:pPr indent="-298450" lvl="1" marL="914400" rtl="0" algn="l">
              <a:lnSpc>
                <a:spcPct val="100000"/>
              </a:lnSpc>
              <a:spcBef>
                <a:spcPts val="0"/>
              </a:spcBef>
              <a:spcAft>
                <a:spcPts val="0"/>
              </a:spcAft>
              <a:buSzPts val="1100"/>
              <a:buChar char="○"/>
            </a:pPr>
            <a:r>
              <a:rPr lang="en"/>
              <a:t>Create and remove resources</a:t>
            </a:r>
            <a:endParaRPr/>
          </a:p>
          <a:p>
            <a:pPr indent="-298450" lvl="1" marL="914400" rtl="0" algn="l">
              <a:lnSpc>
                <a:spcPct val="100000"/>
              </a:lnSpc>
              <a:spcBef>
                <a:spcPts val="0"/>
              </a:spcBef>
              <a:spcAft>
                <a:spcPts val="0"/>
              </a:spcAft>
              <a:buSzPts val="1100"/>
              <a:buChar char="○"/>
            </a:pPr>
            <a:r>
              <a:rPr lang="en"/>
              <a:t>Scale up and down</a:t>
            </a:r>
            <a:endParaRPr/>
          </a:p>
          <a:p>
            <a:pPr indent="-298450" lvl="1" marL="914400" rtl="0" algn="l">
              <a:lnSpc>
                <a:spcPct val="100000"/>
              </a:lnSpc>
              <a:spcBef>
                <a:spcPts val="0"/>
              </a:spcBef>
              <a:spcAft>
                <a:spcPts val="0"/>
              </a:spcAft>
              <a:buSzPts val="1100"/>
              <a:buChar char="○"/>
            </a:pPr>
            <a:r>
              <a:rPr lang="en"/>
              <a:t>Any many more </a:t>
            </a:r>
            <a:endParaRPr/>
          </a:p>
          <a:p>
            <a:pPr indent="-298450" lvl="0" marL="457200" rtl="0" algn="l">
              <a:lnSpc>
                <a:spcPct val="100000"/>
              </a:lnSpc>
              <a:spcBef>
                <a:spcPts val="0"/>
              </a:spcBef>
              <a:spcAft>
                <a:spcPts val="0"/>
              </a:spcAft>
              <a:buSzPts val="1100"/>
              <a:buChar char="●"/>
            </a:pPr>
            <a:r>
              <a:rPr lang="en"/>
              <a:t>Dynamic provisioning of Jenkins agent containers allows running many build jobs in parallel and scale running Jenkins jobs only when required. This removes the need for having dedicated Jenkins agent nodes waiting for a build job to be submitted which causes a lot of idle time and results in wasted resources with low utilization.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a6ecd325bc_0_559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5" name="Google Shape;1735;ga6ecd325bc_0_5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
                <a:solidFill>
                  <a:schemeClr val="dk1"/>
                </a:solidFill>
              </a:rPr>
              <a:t>OpenShift Pipeline Jenkins Plugin extends the Jenkins Pipeline DSL format with additional blocks to perform operations on OpenShift such as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Trigger a build</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Trigger a deployment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Create and remove resources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Scale up and down</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Any many more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a6ecd325bc_0_56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3" name="Google Shape;1753;ga6ecd325bc_0_5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Jenkinsfile is a text file that contains the Jenkins Pipeline definition using the Jenkins Pipeline DSL. Jenkinsfile is the recommended approach for creating Jenkins Pipelines rather than defining it via the Jenkins UI</a:t>
            </a:r>
            <a:endParaRPr/>
          </a:p>
          <a:p>
            <a:pPr indent="-298450" lvl="0" marL="457200" rtl="0" algn="l">
              <a:lnSpc>
                <a:spcPct val="100000"/>
              </a:lnSpc>
              <a:spcBef>
                <a:spcPts val="0"/>
              </a:spcBef>
              <a:spcAft>
                <a:spcPts val="0"/>
              </a:spcAft>
              <a:buSzPts val="1100"/>
              <a:buChar char="●"/>
            </a:pPr>
            <a:r>
              <a:rPr lang="en"/>
              <a:t>OpenShift Pipeline build strategy supports two methods for defining a Jenkinsfile:</a:t>
            </a:r>
            <a:endParaRPr/>
          </a:p>
          <a:p>
            <a:pPr indent="-298450" lvl="1" marL="914400" rtl="0" algn="l">
              <a:lnSpc>
                <a:spcPct val="100000"/>
              </a:lnSpc>
              <a:spcBef>
                <a:spcPts val="0"/>
              </a:spcBef>
              <a:spcAft>
                <a:spcPts val="0"/>
              </a:spcAft>
              <a:buSzPts val="1100"/>
              <a:buChar char="○"/>
            </a:pPr>
            <a:r>
              <a:rPr lang="en"/>
              <a:t>Embedding a Jenkinsfile within the BuildConfig </a:t>
            </a:r>
            <a:endParaRPr/>
          </a:p>
          <a:p>
            <a:pPr indent="-298450" lvl="1" marL="914400" rtl="0" algn="l">
              <a:lnSpc>
                <a:spcPct val="100000"/>
              </a:lnSpc>
              <a:spcBef>
                <a:spcPts val="0"/>
              </a:spcBef>
              <a:spcAft>
                <a:spcPts val="0"/>
              </a:spcAft>
              <a:buSzPts val="1100"/>
              <a:buChar char="○"/>
            </a:pPr>
            <a:r>
              <a:rPr lang="en"/>
              <a:t>Pulling the Jenkinsfile from a Git Repository. This approach has the advantage of version controlling the pipeline definition (Jenkinsfile) as well as allowing developers to update the pipeline by modifying the Jenkinsfile in the Git repository. Next time the pipeline starts executing, it would pull the updated Jenkinsfile and run the updated pipeline.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a6ecd325bc_0_56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3" name="Google Shape;1763;ga6ecd325bc_0_56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a6ecd325bc_0_565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0" name="Google Shape;1770;ga6ecd325bc_0_5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a6ecd325bc_0_568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3" name="Google Shape;1803;ga6ecd325bc_0_5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a6ecd325bc_0_57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7" name="Google Shape;1847;ga6ecd325bc_0_57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a6ecd325bc_0_57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1" name="Google Shape;1901;ga6ecd325bc_0_57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The deployment pipeline pauses for the approval of release manager, deployment manager, etc. This step is typically integrated into the existing IT workflow management system such as ServiceNow, JIRA Service Desk, etc so that eligible user groups receive notification when a deployment requires approval. They would in that case be able to log in into their IT workflow management dashboard and approve or reject the production deployment based on the provided deployment details.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a6ecd325bc_0_58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2" name="Google Shape;1962;ga6ecd325bc_0_58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a6ecd325bc_0_2134: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7" name="Google Shape;1277;ga6ecd325bc_0_2134: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SzPts val="1100"/>
              <a:buNone/>
            </a:pPr>
            <a:r>
              <a:rPr lang="en">
                <a:solidFill>
                  <a:schemeClr val="dk1"/>
                </a:solidFill>
              </a:rPr>
              <a:t>It is important to note how we got to DevOps, in terms of application delivery methodologies.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First we had waterfall (highlight two or three of the bullet points), which worked well except that a delivery time of ‘weeks to months’ in not acceptable in today’s hyper-competitive world.</a:t>
            </a:r>
            <a:endParaRPr>
              <a:solidFill>
                <a:schemeClr val="dk1"/>
              </a:solidFill>
            </a:endParaRPr>
          </a:p>
          <a:p>
            <a:pPr indent="0" lvl="0" marL="0" rtl="0" algn="l">
              <a:spcBef>
                <a:spcPts val="0"/>
              </a:spcBef>
              <a:spcAft>
                <a:spcPts val="0"/>
              </a:spcAft>
              <a:buSzPts val="1100"/>
              <a:buNone/>
            </a:pPr>
            <a:r>
              <a:rPr lang="en">
                <a:solidFill>
                  <a:schemeClr val="dk1"/>
                </a:solidFill>
              </a:rPr>
              <a:t>This brought about agile (again read out two or three of the bullet points). While delivering software sprints of days to weeks was a big improvement is is not fast enough to keep up with the ‘elite’ performers</a:t>
            </a:r>
            <a:endParaRPr>
              <a:solidFill>
                <a:schemeClr val="dk1"/>
              </a:solidFill>
            </a:endParaRPr>
          </a:p>
          <a:p>
            <a:pPr indent="0" lvl="0" marL="0" rtl="0" algn="l">
              <a:spcBef>
                <a:spcPts val="0"/>
              </a:spcBef>
              <a:spcAft>
                <a:spcPts val="0"/>
              </a:spcAft>
              <a:buSzPts val="1100"/>
              <a:buNone/>
            </a:pPr>
            <a:r>
              <a:rPr lang="en">
                <a:solidFill>
                  <a:schemeClr val="dk1"/>
                </a:solidFill>
              </a:rPr>
              <a:t>So that is how DevOps was born - extending to focus on collaboration/cultural changes between teams as well as a focus of automating delivery process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a6ecd325bc_0_540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9" name="Google Shape;2029;ga6ecd325bc_0_54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a6ecd325bc_0_540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4" name="Google Shape;2034;ga6ecd325bc_0_5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Local development workflow describes the process of writing code and testing it locally on a development workstation. Although the local development workflow varies a lot from between teams and organizations, the current slide presents a common workflows used with OpenShift.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a6ecd325bc_0_54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2" name="Google Shape;2052;ga6ecd325bc_0_5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a6ecd325bc_0_543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1" name="Google Shape;2071;ga6ecd325bc_0_5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a6ecd325bc_0_545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0" name="Google Shape;2090;ga6ecd325bc_0_5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CDK, minishift and oc cluster are all available on MacOS, Windows and Linux</a:t>
            </a:r>
            <a:endParaRPr/>
          </a:p>
          <a:p>
            <a:pPr indent="-298450" lvl="0" marL="457200" rtl="0" algn="l">
              <a:lnSpc>
                <a:spcPct val="100000"/>
              </a:lnSpc>
              <a:spcBef>
                <a:spcPts val="0"/>
              </a:spcBef>
              <a:spcAft>
                <a:spcPts val="0"/>
              </a:spcAft>
              <a:buSzPts val="1100"/>
              <a:buChar char="●"/>
            </a:pPr>
            <a:r>
              <a:rPr lang="en"/>
              <a:t>Binary deploy and rsync allow pushing code and application binary into the container without the need to push the code to the Git repository in order to test the application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a6ecd325bc_0_54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9" name="Google Shape;2109;ga6ecd325bc_0_5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a6ecd325bc_0_549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8" name="Google Shape;2128;ga6ecd325bc_0_5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a6ecd325bc_0_55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7" name="Google Shape;2147;ga6ecd325bc_0_5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a6ecd325bc_0_2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a6ecd325bc_0_2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a6ecd325bc_0_143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a6ecd325bc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6ecd325bc_0_2154: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98" name="Google Shape;1298;ga6ecd325bc_0_2154: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There is no standard definition of DevOps - if you speak to 10 customers you will get 10 different ideas of what DevOps means. So I like to start with what is *NOT* DevOps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not a single product/SKU/solution. No one vendor can provide all of the capabilities to delivery ‘devops in a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Is is not a Job Role - like the definition, DevOps teams do many different things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not just a process or delivery methodology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it is not just the next version of Agile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b6492ea541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1" name="Google Shape;2181;gb6492ea54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Blue: OpenShift does   Green: User does</a:t>
            </a:r>
            <a:endParaRPr/>
          </a:p>
          <a:p>
            <a:pPr indent="-298450" lvl="0" marL="457200" rtl="0" algn="l">
              <a:lnSpc>
                <a:spcPct val="100000"/>
              </a:lnSpc>
              <a:spcBef>
                <a:spcPts val="0"/>
              </a:spcBef>
              <a:spcAft>
                <a:spcPts val="0"/>
              </a:spcAft>
              <a:buSzPts val="1100"/>
              <a:buChar char="●"/>
            </a:pPr>
            <a:r>
              <a:rPr lang="en"/>
              <a:t>Developers write code using existing development tools such as Maven, NPM, Bower, PIP, Dockerfile and Git and then access the OpenShift Web, CLI or IDE to create an app from the code</a:t>
            </a:r>
            <a:endParaRPr/>
          </a:p>
          <a:p>
            <a:pPr indent="-298450" lvl="0" marL="457200" rtl="0" algn="l">
              <a:lnSpc>
                <a:spcPct val="100000"/>
              </a:lnSpc>
              <a:spcBef>
                <a:spcPts val="0"/>
              </a:spcBef>
              <a:spcAft>
                <a:spcPts val="0"/>
              </a:spcAft>
              <a:buSzPts val="1100"/>
              <a:buChar char="●"/>
            </a:pPr>
            <a:r>
              <a:rPr lang="en"/>
              <a:t>S2I combines source code with a builder image (language and application runtimes) and stores the resulting application image in the image registry  </a:t>
            </a:r>
            <a:endParaRPr/>
          </a:p>
          <a:p>
            <a:pPr indent="-298450" lvl="0" marL="457200" rtl="0" algn="l">
              <a:lnSpc>
                <a:spcPct val="100000"/>
              </a:lnSpc>
              <a:spcBef>
                <a:spcPts val="0"/>
              </a:spcBef>
              <a:spcAft>
                <a:spcPts val="0"/>
              </a:spcAft>
              <a:buSzPts val="1100"/>
              <a:buChar char="●"/>
            </a:pPr>
            <a:r>
              <a:rPr lang="en"/>
              <a:t>This image registry by default is the OpenShift integrated docker registry however users can configure S2I to push the built images to third-party registries such as Docker Hub, Nexus, Artifactory, Amazon ECR, Quay, etc. </a:t>
            </a:r>
            <a:endParaRPr/>
          </a:p>
          <a:p>
            <a:pPr indent="-298450" lvl="0" marL="457200" rtl="0" algn="l">
              <a:lnSpc>
                <a:spcPct val="100000"/>
              </a:lnSpc>
              <a:spcBef>
                <a:spcPts val="0"/>
              </a:spcBef>
              <a:spcAft>
                <a:spcPts val="0"/>
              </a:spcAft>
              <a:buSzPts val="1100"/>
              <a:buChar char="●"/>
            </a:pPr>
            <a:r>
              <a:rPr lang="en"/>
              <a:t>OpenShift monitors the builder images in the image registry and can automatically rebuild the application images if the language (e.g. Java, Ruby, etc) or application runtime (JBoss EAP, JBoss Web Server, Tomcat, etc) image is updated for example due to security patches.</a:t>
            </a:r>
            <a:endParaRPr/>
          </a:p>
          <a:p>
            <a:pPr indent="-298450" lvl="0" marL="457200" rtl="0" algn="l">
              <a:lnSpc>
                <a:spcPct val="100000"/>
              </a:lnSpc>
              <a:spcBef>
                <a:spcPts val="0"/>
              </a:spcBef>
              <a:spcAft>
                <a:spcPts val="0"/>
              </a:spcAft>
              <a:buSzPts val="1100"/>
              <a:buChar char="●"/>
            </a:pPr>
            <a:r>
              <a:rPr lang="en"/>
              <a:t>OpenShift automates the deployment of application containers across multiple hosts via the Kubernetes. Users can trigger deployments, rollback, configure A/B or other custom deployments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ad9fdc84bd_0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ad9fdc84b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547716335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547716335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6ecd325bc_0_2165: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0" name="Google Shape;1310;ga6ecd325bc_0_216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what is DevOps then?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set of principles that focus on fast, high quality and secure software delivery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big one is the cultural change. All of the teams - not just Dev and Ops; but security, testing, the business owners, networking, compliance etc - need to work together to break down silos and achieve a common set of goals.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I had to give a definition, DevOps is “the focus of IT teams delivering value to the business. Faster”. Note that I said “delivering value”, not “deliver code”, not “deliver hardware” or any other back end stuff. The end user does not care if it is running on cloud or a VM machine or what operating system the server is using. They care about the quality of service delivered, the user experience, the outcome it delivers.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6ecd325bc_0_20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ga6ecd325bc_0_20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Many of the practices and values in DevOps aim at mitigating this problem. However despite the fact that DevOps was first introduced in 2009, it only gained popularity in the last two years. The reason for that was that implementing many of these practises proved to be extremely difficult using virtualization and other technologies which were available at the time.</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6ecd325bc_0_2176: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4" name="Google Shape;1344;ga6ecd325bc_0_2176: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the animations - each group has a separate animation)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start by looking at the development side - which measure the velocity or throughput. The first KPI is Deployment Frequency - how often does your organization deploy code into production. Remember the survey grouped the respondents into different categories - from low to medium to high and then elite.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(read out the category and the metric for each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we can see the elite outperform the low by a significant margin. One of the main reasons for this is automation - automating the build and configuration of environments (dev, test, UAT, staging etc) - infrastructure as code. This also extends to automated testing and reporting.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Mention some key capabilities: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Self-service infra (infra-as-code, auto provisioning, immutable, consistent environments)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Everything-as-code (config, infra, workflows; version controlled)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Automated unit, functional, integration, performance tests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Automated reporting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Automated approvals/promotion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Smaller releases (deployment volume)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78de5377f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8de5377f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Taking advantage of this simplicity, dev teams in each iteration can build a docker image of the application once and ship that image to get deployed in various environments. The docker image can be deployed on target environments the exact same way regardless of if it’s physical, virtual, private or public cloud infrastructure.</a:t>
            </a:r>
            <a:endParaRPr sz="1200">
              <a:solidFill>
                <a:schemeClr val="dk1"/>
              </a:solidFill>
              <a:latin typeface="Red Hat Text"/>
              <a:ea typeface="Red Hat Text"/>
              <a:cs typeface="Red Hat Text"/>
              <a:sym typeface="Red Hat Text"/>
            </a:endParaRPr>
          </a:p>
          <a:p>
            <a:pPr indent="-304800" lvl="0" marL="4572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The container packaging decouples the application from infrastructure and enables portability across the delivery cycle and infrastructure.</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78de5377f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8de5377f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064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How does a deployment pipeline look like with containers? It all begins with a developer committing a change to the source repository. The CI/CD engine (e.g. Jenkins) gets notified, downloads the application code from source repository and rebuilds the application with the new change. Introducing containers, the CI/CD engine at this stage will package the application as a container image which can be deployed on the target environment and runs the exact same way regardless of if it’s physical, virtual, private or public cloud infrastructure.</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1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6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55.png"/><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69.png"/><Relationship Id="rId7" Type="http://schemas.openxmlformats.org/officeDocument/2006/relationships/image" Target="../media/image7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3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3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5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5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 Id="rId3" Type="http://schemas.openxmlformats.org/officeDocument/2006/relationships/image" Target="../media/image5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5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2" name="Google Shape;12;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3" name="Google Shape;13;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 name="Google Shape;14;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5" name="Google Shape;15;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6" name="Google Shape;16;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 name="Google Shape;17;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3" name="Google Shape;113;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4" name="Google Shape;114;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5" name="Google Shape;115;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1154" name="Shape 1154"/>
        <p:cNvGrpSpPr/>
        <p:nvPr/>
      </p:nvGrpSpPr>
      <p:grpSpPr>
        <a:xfrm>
          <a:off x="0" y="0"/>
          <a:ext cx="0" cy="0"/>
          <a:chOff x="0" y="0"/>
          <a:chExt cx="0" cy="0"/>
        </a:xfrm>
      </p:grpSpPr>
      <p:sp>
        <p:nvSpPr>
          <p:cNvPr id="1155" name="Google Shape;1155;p10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1156" name="Google Shape;1156;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57" name="Google Shape;1157;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1158" name="Google Shape;1158;p10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59" name="Google Shape;1159;p1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60" name="Google Shape;1160;p10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161" name="Google Shape;1161;p10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1162" name="Google Shape;1162;p102"/>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163" name="Google Shape;1163;p102"/>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1164" name="Shape 1164"/>
        <p:cNvGrpSpPr/>
        <p:nvPr/>
      </p:nvGrpSpPr>
      <p:grpSpPr>
        <a:xfrm>
          <a:off x="0" y="0"/>
          <a:ext cx="0" cy="0"/>
          <a:chOff x="0" y="0"/>
          <a:chExt cx="0" cy="0"/>
        </a:xfrm>
      </p:grpSpPr>
      <p:sp>
        <p:nvSpPr>
          <p:cNvPr id="1165" name="Google Shape;1165;p103"/>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1166" name="Shape 1166"/>
        <p:cNvGrpSpPr/>
        <p:nvPr/>
      </p:nvGrpSpPr>
      <p:grpSpPr>
        <a:xfrm>
          <a:off x="0" y="0"/>
          <a:ext cx="0" cy="0"/>
          <a:chOff x="0" y="0"/>
          <a:chExt cx="0" cy="0"/>
        </a:xfrm>
      </p:grpSpPr>
      <p:sp>
        <p:nvSpPr>
          <p:cNvPr id="1167" name="Google Shape;1167;p10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1168" name="Shape 1168"/>
        <p:cNvGrpSpPr/>
        <p:nvPr/>
      </p:nvGrpSpPr>
      <p:grpSpPr>
        <a:xfrm>
          <a:off x="0" y="0"/>
          <a:ext cx="0" cy="0"/>
          <a:chOff x="0" y="0"/>
          <a:chExt cx="0" cy="0"/>
        </a:xfrm>
      </p:grpSpPr>
      <p:sp>
        <p:nvSpPr>
          <p:cNvPr id="1169" name="Google Shape;1169;p105"/>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105"/>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1171" name="Shape 1171"/>
        <p:cNvGrpSpPr/>
        <p:nvPr/>
      </p:nvGrpSpPr>
      <p:grpSpPr>
        <a:xfrm>
          <a:off x="0" y="0"/>
          <a:ext cx="0" cy="0"/>
          <a:chOff x="0" y="0"/>
          <a:chExt cx="0" cy="0"/>
        </a:xfrm>
      </p:grpSpPr>
      <p:sp>
        <p:nvSpPr>
          <p:cNvPr id="1172" name="Google Shape;1172;p10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73" name="Google Shape;1173;p10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174" name="Google Shape;1174;p10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175" name="Google Shape;1175;p10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176" name="Shape 1176"/>
        <p:cNvGrpSpPr/>
        <p:nvPr/>
      </p:nvGrpSpPr>
      <p:grpSpPr>
        <a:xfrm>
          <a:off x="0" y="0"/>
          <a:ext cx="0" cy="0"/>
          <a:chOff x="0" y="0"/>
          <a:chExt cx="0" cy="0"/>
        </a:xfrm>
      </p:grpSpPr>
      <p:sp>
        <p:nvSpPr>
          <p:cNvPr id="1177" name="Google Shape;1177;p10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78" name="Google Shape;1178;p10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179" name="Google Shape;1179;p10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180" name="Google Shape;1180;p10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1181" name="Shape 1181"/>
        <p:cNvGrpSpPr/>
        <p:nvPr/>
      </p:nvGrpSpPr>
      <p:grpSpPr>
        <a:xfrm>
          <a:off x="0" y="0"/>
          <a:ext cx="0" cy="0"/>
          <a:chOff x="0" y="0"/>
          <a:chExt cx="0" cy="0"/>
        </a:xfrm>
      </p:grpSpPr>
      <p:sp>
        <p:nvSpPr>
          <p:cNvPr id="1182" name="Google Shape;1182;p10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1183" name="Shape 1183"/>
        <p:cNvGrpSpPr/>
        <p:nvPr/>
      </p:nvGrpSpPr>
      <p:grpSpPr>
        <a:xfrm>
          <a:off x="0" y="0"/>
          <a:ext cx="0" cy="0"/>
          <a:chOff x="0" y="0"/>
          <a:chExt cx="0" cy="0"/>
        </a:xfrm>
      </p:grpSpPr>
      <p:sp>
        <p:nvSpPr>
          <p:cNvPr id="1184" name="Google Shape;1184;p109"/>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1185" name="Google Shape;1185;p109"/>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1186" name="Shape 1186"/>
        <p:cNvGrpSpPr/>
        <p:nvPr/>
      </p:nvGrpSpPr>
      <p:grpSpPr>
        <a:xfrm>
          <a:off x="0" y="0"/>
          <a:ext cx="0" cy="0"/>
          <a:chOff x="0" y="0"/>
          <a:chExt cx="0" cy="0"/>
        </a:xfrm>
      </p:grpSpPr>
      <p:sp>
        <p:nvSpPr>
          <p:cNvPr id="1187" name="Google Shape;1187;p110"/>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11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1189" name="Shape 1189"/>
        <p:cNvGrpSpPr/>
        <p:nvPr/>
      </p:nvGrpSpPr>
      <p:grpSpPr>
        <a:xfrm>
          <a:off x="0" y="0"/>
          <a:ext cx="0" cy="0"/>
          <a:chOff x="0" y="0"/>
          <a:chExt cx="0" cy="0"/>
        </a:xfrm>
      </p:grpSpPr>
      <p:sp>
        <p:nvSpPr>
          <p:cNvPr id="1190" name="Google Shape;1190;p111"/>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191" name="Google Shape;1191;p111"/>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1192" name="Google Shape;1192;p111"/>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93" name="Google Shape;1193;p111"/>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94" name="Google Shape;1194;p111"/>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1195" name="Google Shape;1195;p111"/>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1196" name="Google Shape;1196;p111"/>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1197" name="Google Shape;1197;p111"/>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1198" name="Google Shape;1198;p111"/>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1199" name="Google Shape;1199;p111"/>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1200" name="Google Shape;1200;p111"/>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1201" name="Google Shape;1201;p111"/>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202" name="Google Shape;1202;p111"/>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203" name="Google Shape;1203;p111"/>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204" name="Google Shape;1204;p111"/>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6" name="Shape 116"/>
        <p:cNvGrpSpPr/>
        <p:nvPr/>
      </p:nvGrpSpPr>
      <p:grpSpPr>
        <a:xfrm>
          <a:off x="0" y="0"/>
          <a:ext cx="0" cy="0"/>
          <a:chOff x="0" y="0"/>
          <a:chExt cx="0" cy="0"/>
        </a:xfrm>
      </p:grpSpPr>
      <p:sp>
        <p:nvSpPr>
          <p:cNvPr id="117" name="Google Shape;117;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8" name="Google Shape;118;p1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9" name="Google Shape;119;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0" name="Google Shape;120;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1" name="Google Shape;121;p12"/>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22" name="Google Shape;122;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23" name="Google Shape;123;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205" name="Shape 1205"/>
        <p:cNvGrpSpPr/>
        <p:nvPr/>
      </p:nvGrpSpPr>
      <p:grpSpPr>
        <a:xfrm>
          <a:off x="0" y="0"/>
          <a:ext cx="0" cy="0"/>
          <a:chOff x="0" y="0"/>
          <a:chExt cx="0" cy="0"/>
        </a:xfrm>
      </p:grpSpPr>
      <p:sp>
        <p:nvSpPr>
          <p:cNvPr id="1206" name="Google Shape;1206;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07" name="Google Shape;1207;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08" name="Google Shape;1208;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09" name="Google Shape;1209;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10" name="Google Shape;1210;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11" name="Google Shape;1211;p11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1212" name="Shape 1212"/>
        <p:cNvGrpSpPr/>
        <p:nvPr/>
      </p:nvGrpSpPr>
      <p:grpSpPr>
        <a:xfrm>
          <a:off x="0" y="0"/>
          <a:ext cx="0" cy="0"/>
          <a:chOff x="0" y="0"/>
          <a:chExt cx="0" cy="0"/>
        </a:xfrm>
      </p:grpSpPr>
      <p:pic>
        <p:nvPicPr>
          <p:cNvPr descr="Shape 7" id="1213" name="Google Shape;1213;p113"/>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1214" name="Google Shape;1214;p113"/>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1215" name="Google Shape;1215;p113"/>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1216" name="Google Shape;1216;p113"/>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1217" name="Shape 1217"/>
        <p:cNvGrpSpPr/>
        <p:nvPr/>
      </p:nvGrpSpPr>
      <p:grpSpPr>
        <a:xfrm>
          <a:off x="0" y="0"/>
          <a:ext cx="0" cy="0"/>
          <a:chOff x="0" y="0"/>
          <a:chExt cx="0" cy="0"/>
        </a:xfrm>
      </p:grpSpPr>
      <p:pic>
        <p:nvPicPr>
          <p:cNvPr descr="Shape 7" id="1218" name="Google Shape;1218;p114"/>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1219" name="Google Shape;1219;p114"/>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1220" name="Google Shape;1220;p114"/>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1221" name="Google Shape;1221;p114"/>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1222" name="Shape 1222"/>
        <p:cNvGrpSpPr/>
        <p:nvPr/>
      </p:nvGrpSpPr>
      <p:grpSpPr>
        <a:xfrm>
          <a:off x="0" y="0"/>
          <a:ext cx="0" cy="0"/>
          <a:chOff x="0" y="0"/>
          <a:chExt cx="0" cy="0"/>
        </a:xfrm>
      </p:grpSpPr>
      <p:sp>
        <p:nvSpPr>
          <p:cNvPr id="1223" name="Google Shape;1223;p115"/>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224" name="Google Shape;1224;p115"/>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1225" name="Google Shape;1225;p115"/>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226" name="Shape 1226"/>
        <p:cNvGrpSpPr/>
        <p:nvPr/>
      </p:nvGrpSpPr>
      <p:grpSpPr>
        <a:xfrm>
          <a:off x="0" y="0"/>
          <a:ext cx="0" cy="0"/>
          <a:chOff x="0" y="0"/>
          <a:chExt cx="0" cy="0"/>
        </a:xfrm>
      </p:grpSpPr>
      <p:cxnSp>
        <p:nvCxnSpPr>
          <p:cNvPr id="1227" name="Google Shape;1227;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8" name="Google Shape;1228;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9" name="Google Shape;1229;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30" name="Google Shape;1230;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31" name="Google Shape;1231;p11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32" name="Google Shape;1232;p116"/>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33" name="Google Shape;1233;p116"/>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34" name="Google Shape;1234;p116"/>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35" name="Google Shape;1235;p116"/>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36" name="Google Shape;1236;p116"/>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37" name="Google Shape;1237;p116"/>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238" name="Google Shape;1238;p11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39" name="Google Shape;1239;p11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40" name="Google Shape;1240;p11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26" name="Google Shape;126;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28" name="Google Shape;128;p1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29" name="Google Shape;129;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30" name="Shape 130"/>
        <p:cNvGrpSpPr/>
        <p:nvPr/>
      </p:nvGrpSpPr>
      <p:grpSpPr>
        <a:xfrm>
          <a:off x="0" y="0"/>
          <a:ext cx="0" cy="0"/>
          <a:chOff x="0" y="0"/>
          <a:chExt cx="0" cy="0"/>
        </a:xfrm>
      </p:grpSpPr>
      <p:sp>
        <p:nvSpPr>
          <p:cNvPr id="131" name="Google Shape;131;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 name="Google Shape;132;p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 name="Google Shape;134;p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 name="Google Shape;135;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 name="Google Shape;136;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7" name="Google Shape;137;p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8" name="Google Shape;138;p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39" name="Shape 139"/>
        <p:cNvGrpSpPr/>
        <p:nvPr/>
      </p:nvGrpSpPr>
      <p:grpSpPr>
        <a:xfrm>
          <a:off x="0" y="0"/>
          <a:ext cx="0" cy="0"/>
          <a:chOff x="0" y="0"/>
          <a:chExt cx="0" cy="0"/>
        </a:xfrm>
      </p:grpSpPr>
      <p:sp>
        <p:nvSpPr>
          <p:cNvPr id="140" name="Google Shape;140;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41" name="Google Shape;141;p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3" name="Google Shape;143;p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44" name="Google Shape;144;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5" name="Google Shape;145;p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6" name="Google Shape;146;p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47" name="Google Shape;147;p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8" name="Google Shape;148;p1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a:lnSpc>
                <a:spcPct val="115000"/>
              </a:lnSpc>
              <a:spcBef>
                <a:spcPts val="0"/>
              </a:spcBef>
              <a:spcAft>
                <a:spcPts val="0"/>
              </a:spcAft>
              <a:buNone/>
              <a:defRPr/>
            </a:lvl1pPr>
            <a:lvl2pPr lvl="1">
              <a:lnSpc>
                <a:spcPct val="115000"/>
              </a:lnSpc>
              <a:spcBef>
                <a:spcPts val="1000"/>
              </a:spcBef>
              <a:spcAft>
                <a:spcPts val="0"/>
              </a:spcAft>
              <a:buNone/>
              <a:defRPr/>
            </a:lvl2pPr>
            <a:lvl3pPr lvl="2">
              <a:lnSpc>
                <a:spcPct val="115000"/>
              </a:lnSpc>
              <a:spcBef>
                <a:spcPts val="1000"/>
              </a:spcBef>
              <a:spcAft>
                <a:spcPts val="0"/>
              </a:spcAft>
              <a:buNone/>
              <a:defRPr/>
            </a:lvl3pPr>
            <a:lvl4pPr lvl="3">
              <a:lnSpc>
                <a:spcPct val="115000"/>
              </a:lnSpc>
              <a:spcBef>
                <a:spcPts val="1000"/>
              </a:spcBef>
              <a:spcAft>
                <a:spcPts val="0"/>
              </a:spcAft>
              <a:buNone/>
              <a:defRPr/>
            </a:lvl4pPr>
            <a:lvl5pPr lvl="4">
              <a:lnSpc>
                <a:spcPct val="115000"/>
              </a:lnSpc>
              <a:spcBef>
                <a:spcPts val="1000"/>
              </a:spcBef>
              <a:spcAft>
                <a:spcPts val="0"/>
              </a:spcAft>
              <a:buNone/>
              <a:defRPr/>
            </a:lvl5pPr>
            <a:lvl6pPr lvl="5">
              <a:lnSpc>
                <a:spcPct val="115000"/>
              </a:lnSpc>
              <a:spcBef>
                <a:spcPts val="1000"/>
              </a:spcBef>
              <a:spcAft>
                <a:spcPts val="0"/>
              </a:spcAft>
              <a:buNone/>
              <a:defRPr/>
            </a:lvl6pPr>
            <a:lvl7pPr lvl="6">
              <a:lnSpc>
                <a:spcPct val="115000"/>
              </a:lnSpc>
              <a:spcBef>
                <a:spcPts val="1000"/>
              </a:spcBef>
              <a:spcAft>
                <a:spcPts val="0"/>
              </a:spcAft>
              <a:buNone/>
              <a:defRPr/>
            </a:lvl7pPr>
            <a:lvl8pPr lvl="7">
              <a:lnSpc>
                <a:spcPct val="115000"/>
              </a:lnSpc>
              <a:spcBef>
                <a:spcPts val="1000"/>
              </a:spcBef>
              <a:spcAft>
                <a:spcPts val="0"/>
              </a:spcAft>
              <a:buNone/>
              <a:defRPr/>
            </a:lvl8pPr>
            <a:lvl9pPr lvl="8">
              <a:lnSpc>
                <a:spcPct val="115000"/>
              </a:lnSpc>
              <a:spcBef>
                <a:spcPts val="1000"/>
              </a:spcBef>
              <a:spcAft>
                <a:spcPts val="1000"/>
              </a:spcAft>
              <a:buNone/>
              <a:defRPr/>
            </a:lvl9pPr>
          </a:lstStyle>
          <a:p/>
        </p:txBody>
      </p:sp>
      <p:sp>
        <p:nvSpPr>
          <p:cNvPr id="154" name="Google Shape;154;p15"/>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5" name="Google Shape;155;p15"/>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6" name="Shape 156"/>
        <p:cNvGrpSpPr/>
        <p:nvPr/>
      </p:nvGrpSpPr>
      <p:grpSpPr>
        <a:xfrm>
          <a:off x="0" y="0"/>
          <a:ext cx="0" cy="0"/>
          <a:chOff x="0" y="0"/>
          <a:chExt cx="0" cy="0"/>
        </a:xfrm>
      </p:grpSpPr>
      <p:sp>
        <p:nvSpPr>
          <p:cNvPr id="157" name="Google Shape;157;p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8" name="Google Shape;158;p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9" name="Google Shape;159;p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 name="Google Shape;160;p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1" name="Google Shape;161;p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 name="Google Shape;162;p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 name="Google Shape;163;p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4" name="Google Shape;164;p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5" name="Google Shape;165;p1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70" name="Google Shape;170;p16"/>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71" name="Shape 171"/>
        <p:cNvGrpSpPr/>
        <p:nvPr/>
      </p:nvGrpSpPr>
      <p:grpSpPr>
        <a:xfrm>
          <a:off x="0" y="0"/>
          <a:ext cx="0" cy="0"/>
          <a:chOff x="0" y="0"/>
          <a:chExt cx="0" cy="0"/>
        </a:xfrm>
      </p:grpSpPr>
      <p:sp>
        <p:nvSpPr>
          <p:cNvPr id="172" name="Google Shape;172;p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3" name="Google Shape;173;p17"/>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4" name="Google Shape;174;p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 name="Google Shape;175;p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6" name="Google Shape;176;p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 name="Google Shape;177;p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8" name="Google Shape;178;p17"/>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9" name="Google Shape;179;p1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80" name="Google Shape;180;p17"/>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81" name="Google Shape;181;p17"/>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p:txBody>
      </p:sp>
      <p:sp>
        <p:nvSpPr>
          <p:cNvPr id="182" name="Google Shape;182;p17"/>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83" name="Google Shape;183;p17"/>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84" name="Shape 184"/>
        <p:cNvGrpSpPr/>
        <p:nvPr/>
      </p:nvGrpSpPr>
      <p:grpSpPr>
        <a:xfrm>
          <a:off x="0" y="0"/>
          <a:ext cx="0" cy="0"/>
          <a:chOff x="0" y="0"/>
          <a:chExt cx="0" cy="0"/>
        </a:xfrm>
      </p:grpSpPr>
      <p:sp>
        <p:nvSpPr>
          <p:cNvPr id="185" name="Google Shape;185;p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86" name="Google Shape;186;p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9" name="Google Shape;189;p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0" name="Google Shape;190;p1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91" name="Shape 191"/>
        <p:cNvGrpSpPr/>
        <p:nvPr/>
      </p:nvGrpSpPr>
      <p:grpSpPr>
        <a:xfrm>
          <a:off x="0" y="0"/>
          <a:ext cx="0" cy="0"/>
          <a:chOff x="0" y="0"/>
          <a:chExt cx="0" cy="0"/>
        </a:xfrm>
      </p:grpSpPr>
      <p:sp>
        <p:nvSpPr>
          <p:cNvPr id="192" name="Google Shape;192;p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3" name="Google Shape;193;p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4" name="Google Shape;194;p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 name="Google Shape;195;p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6" name="Google Shape;196;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7" name="Google Shape;197;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 name="Google Shape;198;p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9" name="Google Shape;199;p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 name="Google Shape;200;p19"/>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a:lnSpc>
                <a:spcPct val="140000"/>
              </a:lnSpc>
              <a:spcBef>
                <a:spcPts val="1000"/>
              </a:spcBef>
              <a:spcAft>
                <a:spcPts val="0"/>
              </a:spcAft>
              <a:buSzPts val="1400"/>
              <a:buChar char="▸"/>
              <a:defRPr sz="1400"/>
            </a:lvl1pPr>
            <a:lvl2pPr indent="-304800" lvl="1" marL="914400">
              <a:lnSpc>
                <a:spcPct val="140000"/>
              </a:lnSpc>
              <a:spcBef>
                <a:spcPts val="1000"/>
              </a:spcBef>
              <a:spcAft>
                <a:spcPts val="0"/>
              </a:spcAft>
              <a:buSzPts val="1200"/>
              <a:buChar char="･"/>
              <a:defRPr sz="1200"/>
            </a:lvl2pPr>
            <a:lvl3pPr indent="-304800" lvl="2" marL="1371600">
              <a:lnSpc>
                <a:spcPct val="140000"/>
              </a:lnSpc>
              <a:spcBef>
                <a:spcPts val="1000"/>
              </a:spcBef>
              <a:spcAft>
                <a:spcPts val="0"/>
              </a:spcAft>
              <a:buSzPts val="1200"/>
              <a:buChar char="･"/>
              <a:defRPr sz="1200"/>
            </a:lvl3pPr>
            <a:lvl4pPr indent="-304800" lvl="3" marL="1828800">
              <a:lnSpc>
                <a:spcPct val="140000"/>
              </a:lnSpc>
              <a:spcBef>
                <a:spcPts val="1000"/>
              </a:spcBef>
              <a:spcAft>
                <a:spcPts val="0"/>
              </a:spcAft>
              <a:buSzPts val="1200"/>
              <a:buChar char="･"/>
              <a:defRPr sz="1200"/>
            </a:lvl4pPr>
            <a:lvl5pPr indent="-304800" lvl="4" marL="2286000">
              <a:lnSpc>
                <a:spcPct val="140000"/>
              </a:lnSpc>
              <a:spcBef>
                <a:spcPts val="1000"/>
              </a:spcBef>
              <a:spcAft>
                <a:spcPts val="0"/>
              </a:spcAft>
              <a:buSzPts val="1200"/>
              <a:buChar char="･"/>
              <a:defRPr sz="1200"/>
            </a:lvl5pPr>
            <a:lvl6pPr indent="-304800" lvl="5" marL="2743200">
              <a:lnSpc>
                <a:spcPct val="140000"/>
              </a:lnSpc>
              <a:spcBef>
                <a:spcPts val="1000"/>
              </a:spcBef>
              <a:spcAft>
                <a:spcPts val="0"/>
              </a:spcAft>
              <a:buSzPts val="1200"/>
              <a:buChar char="･"/>
              <a:defRPr sz="1200"/>
            </a:lvl6pPr>
            <a:lvl7pPr indent="-304800" lvl="6" marL="3200400">
              <a:lnSpc>
                <a:spcPct val="140000"/>
              </a:lnSpc>
              <a:spcBef>
                <a:spcPts val="1000"/>
              </a:spcBef>
              <a:spcAft>
                <a:spcPts val="0"/>
              </a:spcAft>
              <a:buSzPts val="1200"/>
              <a:buChar char="･"/>
              <a:defRPr sz="1200"/>
            </a:lvl7pPr>
            <a:lvl8pPr indent="-304800" lvl="7" marL="3657600">
              <a:lnSpc>
                <a:spcPct val="140000"/>
              </a:lnSpc>
              <a:spcBef>
                <a:spcPts val="1000"/>
              </a:spcBef>
              <a:spcAft>
                <a:spcPts val="0"/>
              </a:spcAft>
              <a:buSzPts val="1200"/>
              <a:buChar char="･"/>
              <a:defRPr sz="1200"/>
            </a:lvl8pPr>
            <a:lvl9pPr indent="-304800" lvl="8" marL="411480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01" name="Shape 201"/>
        <p:cNvGrpSpPr/>
        <p:nvPr/>
      </p:nvGrpSpPr>
      <p:grpSpPr>
        <a:xfrm>
          <a:off x="0" y="0"/>
          <a:ext cx="0" cy="0"/>
          <a:chOff x="0" y="0"/>
          <a:chExt cx="0" cy="0"/>
        </a:xfrm>
      </p:grpSpPr>
      <p:sp>
        <p:nvSpPr>
          <p:cNvPr id="202" name="Google Shape;202;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3" name="Google Shape;203;p2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 name="Google Shape;204;p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 name="Google Shape;207;p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 name="Google Shape;208;p2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9" name="Google Shape;209;p20"/>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1" name="Google Shape;21;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2" name="Google Shape;22;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3" name="Google Shape;23;p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4" name="Google Shape;24;p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5" name="Google Shape;25;p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6" name="Google Shape;26;p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7" name="Google Shape;27;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8" name="Google Shape;28;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9" name="Google Shape;29;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0" name="Google Shape;30;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1" name="Google Shape;31;p3"/>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2" name="Google Shape;32;p3"/>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3" name="Google Shape;33;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10" name="Shape 210"/>
        <p:cNvGrpSpPr/>
        <p:nvPr/>
      </p:nvGrpSpPr>
      <p:grpSpPr>
        <a:xfrm>
          <a:off x="0" y="0"/>
          <a:ext cx="0" cy="0"/>
          <a:chOff x="0" y="0"/>
          <a:chExt cx="0" cy="0"/>
        </a:xfrm>
      </p:grpSpPr>
      <p:sp>
        <p:nvSpPr>
          <p:cNvPr id="211" name="Google Shape;211;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12" name="Google Shape;212;p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 name="Google Shape;215;p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6" name="Google Shape;216;p2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7" name="Google Shape;217;p21"/>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18" name="Shape 218"/>
        <p:cNvGrpSpPr/>
        <p:nvPr/>
      </p:nvGrpSpPr>
      <p:grpSpPr>
        <a:xfrm>
          <a:off x="0" y="0"/>
          <a:ext cx="0" cy="0"/>
          <a:chOff x="0" y="0"/>
          <a:chExt cx="0" cy="0"/>
        </a:xfrm>
      </p:grpSpPr>
      <p:sp>
        <p:nvSpPr>
          <p:cNvPr id="219" name="Google Shape;219;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0" name="Google Shape;220;p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1" name="Google Shape;221;p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2" name="Google Shape;222;p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3" name="Google Shape;223;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4" name="Google Shape;224;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5" name="Google Shape;225;p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6" name="Google Shape;226;p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7" name="Google Shape;227;p22"/>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28" name="Google Shape;228;p22"/>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9" name="Shape 229"/>
        <p:cNvGrpSpPr/>
        <p:nvPr/>
      </p:nvGrpSpPr>
      <p:grpSpPr>
        <a:xfrm>
          <a:off x="0" y="0"/>
          <a:ext cx="0" cy="0"/>
          <a:chOff x="0" y="0"/>
          <a:chExt cx="0" cy="0"/>
        </a:xfrm>
      </p:grpSpPr>
      <p:sp>
        <p:nvSpPr>
          <p:cNvPr id="230" name="Google Shape;230;p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1" name="Google Shape;231;p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 name="Google Shape;232;p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 name="Google Shape;233;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 name="Google Shape;234;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5" name="Google Shape;235;p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6" name="Google Shape;236;p23"/>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7" name="Google Shape;237;p23"/>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8" name="Google Shape;238;p23"/>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9" name="Google Shape;239;p23"/>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40" name="Shape 240"/>
        <p:cNvGrpSpPr/>
        <p:nvPr/>
      </p:nvGrpSpPr>
      <p:grpSpPr>
        <a:xfrm>
          <a:off x="0" y="0"/>
          <a:ext cx="0" cy="0"/>
          <a:chOff x="0" y="0"/>
          <a:chExt cx="0" cy="0"/>
        </a:xfrm>
      </p:grpSpPr>
      <p:sp>
        <p:nvSpPr>
          <p:cNvPr id="241" name="Google Shape;241;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2" name="Google Shape;242;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3" name="Google Shape;243;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4" name="Google Shape;244;p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 name="Google Shape;245;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 name="Google Shape;246;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7" name="Google Shape;247;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8" name="Google Shape;248;p2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9" name="Google Shape;249;p24"/>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0" name="Google Shape;250;p24"/>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51" name="Google Shape;251;p24"/>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2" name="Google Shape;252;p24"/>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3" name="Google Shape;253;p24"/>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4" name="Google Shape;254;p24"/>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55" name="Shape 255"/>
        <p:cNvGrpSpPr/>
        <p:nvPr/>
      </p:nvGrpSpPr>
      <p:grpSpPr>
        <a:xfrm>
          <a:off x="0" y="0"/>
          <a:ext cx="0" cy="0"/>
          <a:chOff x="0" y="0"/>
          <a:chExt cx="0" cy="0"/>
        </a:xfrm>
      </p:grpSpPr>
      <p:sp>
        <p:nvSpPr>
          <p:cNvPr id="256" name="Google Shape;256;p25"/>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7" name="Google Shape;257;p25"/>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8" name="Google Shape;258;p25"/>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9" name="Google Shape;259;p2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0" name="Google Shape;260;p2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1" name="Google Shape;261;p2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2" name="Google Shape;262;p2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3" name="Google Shape;263;p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4" name="Google Shape;264;p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 name="Google Shape;265;p25"/>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6" name="Google Shape;266;p25"/>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7" name="Google Shape;267;p25"/>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68" name="Google Shape;268;p25"/>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69" name="Google Shape;269;p25"/>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0" name="Google Shape;270;p25"/>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1" name="Google Shape;271;p25"/>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2" name="Google Shape;272;p25"/>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3" name="Google Shape;273;p25"/>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4" name="Google Shape;274;p25"/>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75" name="Shape 275"/>
        <p:cNvGrpSpPr/>
        <p:nvPr/>
      </p:nvGrpSpPr>
      <p:grpSpPr>
        <a:xfrm>
          <a:off x="0" y="0"/>
          <a:ext cx="0" cy="0"/>
          <a:chOff x="0" y="0"/>
          <a:chExt cx="0" cy="0"/>
        </a:xfrm>
      </p:grpSpPr>
      <p:sp>
        <p:nvSpPr>
          <p:cNvPr id="276" name="Google Shape;276;p26"/>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a:spcBef>
                <a:spcPts val="0"/>
              </a:spcBef>
              <a:spcAft>
                <a:spcPts val="0"/>
              </a:spcAft>
              <a:buNone/>
              <a:defRPr sz="8000">
                <a:solidFill>
                  <a:schemeClr val="accent1"/>
                </a:solidFill>
              </a:defRPr>
            </a:lvl1pPr>
            <a:lvl2pPr lvl="1">
              <a:spcBef>
                <a:spcPts val="500"/>
              </a:spcBef>
              <a:spcAft>
                <a:spcPts val="0"/>
              </a:spcAft>
              <a:buNone/>
              <a:defRPr sz="8000">
                <a:solidFill>
                  <a:schemeClr val="accent1"/>
                </a:solidFill>
              </a:defRPr>
            </a:lvl2pPr>
            <a:lvl3pPr lvl="2">
              <a:spcBef>
                <a:spcPts val="500"/>
              </a:spcBef>
              <a:spcAft>
                <a:spcPts val="0"/>
              </a:spcAft>
              <a:buNone/>
              <a:defRPr sz="8000">
                <a:solidFill>
                  <a:schemeClr val="accent1"/>
                </a:solidFill>
              </a:defRPr>
            </a:lvl3pPr>
            <a:lvl4pPr lvl="3">
              <a:spcBef>
                <a:spcPts val="500"/>
              </a:spcBef>
              <a:spcAft>
                <a:spcPts val="0"/>
              </a:spcAft>
              <a:buNone/>
              <a:defRPr sz="8000">
                <a:solidFill>
                  <a:schemeClr val="accent1"/>
                </a:solidFill>
              </a:defRPr>
            </a:lvl4pPr>
            <a:lvl5pPr lvl="4">
              <a:spcBef>
                <a:spcPts val="500"/>
              </a:spcBef>
              <a:spcAft>
                <a:spcPts val="0"/>
              </a:spcAft>
              <a:buNone/>
              <a:defRPr sz="8000">
                <a:solidFill>
                  <a:schemeClr val="accent1"/>
                </a:solidFill>
              </a:defRPr>
            </a:lvl5pPr>
            <a:lvl6pPr lvl="5">
              <a:spcBef>
                <a:spcPts val="500"/>
              </a:spcBef>
              <a:spcAft>
                <a:spcPts val="0"/>
              </a:spcAft>
              <a:buNone/>
              <a:defRPr sz="8000">
                <a:solidFill>
                  <a:schemeClr val="accent1"/>
                </a:solidFill>
              </a:defRPr>
            </a:lvl6pPr>
            <a:lvl7pPr lvl="6">
              <a:spcBef>
                <a:spcPts val="500"/>
              </a:spcBef>
              <a:spcAft>
                <a:spcPts val="0"/>
              </a:spcAft>
              <a:buNone/>
              <a:defRPr sz="8000">
                <a:solidFill>
                  <a:schemeClr val="accent1"/>
                </a:solidFill>
              </a:defRPr>
            </a:lvl7pPr>
            <a:lvl8pPr lvl="7">
              <a:spcBef>
                <a:spcPts val="500"/>
              </a:spcBef>
              <a:spcAft>
                <a:spcPts val="0"/>
              </a:spcAft>
              <a:buNone/>
              <a:defRPr sz="8000">
                <a:solidFill>
                  <a:schemeClr val="accent1"/>
                </a:solidFill>
              </a:defRPr>
            </a:lvl8pPr>
            <a:lvl9pPr lvl="8">
              <a:spcBef>
                <a:spcPts val="500"/>
              </a:spcBef>
              <a:spcAft>
                <a:spcPts val="500"/>
              </a:spcAft>
              <a:buNone/>
              <a:defRPr sz="8000">
                <a:solidFill>
                  <a:schemeClr val="accent1"/>
                </a:solidFill>
              </a:defRPr>
            </a:lvl9pPr>
          </a:lstStyle>
          <a:p/>
        </p:txBody>
      </p:sp>
      <p:sp>
        <p:nvSpPr>
          <p:cNvPr id="277" name="Google Shape;277;p26"/>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78" name="Google Shape;278;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9" name="Google Shape;279;p2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0" name="Google Shape;280;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1" name="Google Shape;281;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2" name="Google Shape;282;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3" name="Google Shape;283;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4" name="Google Shape;284;p26"/>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5" name="Google Shape;285;p26"/>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6" name="Google Shape;286;p26"/>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87" name="Google Shape;287;p26"/>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88" name="Google Shape;288;p26"/>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89" name="Google Shape;289;p26"/>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0" name="Google Shape;290;p26"/>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1" name="Google Shape;291;p26"/>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92" name="Shape 292"/>
        <p:cNvGrpSpPr/>
        <p:nvPr/>
      </p:nvGrpSpPr>
      <p:grpSpPr>
        <a:xfrm>
          <a:off x="0" y="0"/>
          <a:ext cx="0" cy="0"/>
          <a:chOff x="0" y="0"/>
          <a:chExt cx="0" cy="0"/>
        </a:xfrm>
      </p:grpSpPr>
      <p:sp>
        <p:nvSpPr>
          <p:cNvPr id="293" name="Google Shape;293;p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4" name="Google Shape;294;p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5" name="Google Shape;295;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6" name="Google Shape;296;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7" name="Google Shape;297;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8" name="Google Shape;298;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 name="Google Shape;299;p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00" name="Google Shape;300;p2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01" name="Google Shape;301;p27"/>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02" name="Google Shape;302;p2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03" name="Google Shape;303;p27"/>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4" name="Google Shape;304;p27"/>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05" name="Google Shape;305;p27"/>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06" name="Google Shape;306;p27"/>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07" name="Shape 307"/>
        <p:cNvGrpSpPr/>
        <p:nvPr/>
      </p:nvGrpSpPr>
      <p:grpSpPr>
        <a:xfrm>
          <a:off x="0" y="0"/>
          <a:ext cx="0" cy="0"/>
          <a:chOff x="0" y="0"/>
          <a:chExt cx="0" cy="0"/>
        </a:xfrm>
      </p:grpSpPr>
      <p:sp>
        <p:nvSpPr>
          <p:cNvPr id="308" name="Google Shape;308;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9" name="Google Shape;309;p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10" name="Google Shape;310;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1" name="Google Shape;311;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12" name="Google Shape;312;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 name="Google Shape;313;p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 name="Google Shape;314;p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15" name="Google Shape;315;p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6" name="Google Shape;316;p28"/>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17" name="Google Shape;317;p28"/>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8" name="Google Shape;318;p28"/>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19" name="Google Shape;319;p28"/>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0" name="Google Shape;320;p28"/>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1" name="Google Shape;321;p28"/>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22" name="Google Shape;322;p28"/>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23" name="Shape 323"/>
        <p:cNvGrpSpPr/>
        <p:nvPr/>
      </p:nvGrpSpPr>
      <p:grpSpPr>
        <a:xfrm>
          <a:off x="0" y="0"/>
          <a:ext cx="0" cy="0"/>
          <a:chOff x="0" y="0"/>
          <a:chExt cx="0" cy="0"/>
        </a:xfrm>
      </p:grpSpPr>
      <p:sp>
        <p:nvSpPr>
          <p:cNvPr id="324" name="Google Shape;324;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5" name="Google Shape;325;p2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6" name="Google Shape;326;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 name="Google Shape;327;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8" name="Google Shape;328;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 name="Google Shape;329;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 name="Google Shape;330;p2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1" name="Google Shape;331;p2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2" name="Google Shape;332;p29"/>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3" name="Google Shape;333;p29"/>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34" name="Google Shape;334;p29"/>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5" name="Google Shape;335;p29"/>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36" name="Google Shape;336;p29"/>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36" name="Shape 536"/>
        <p:cNvGrpSpPr/>
        <p:nvPr/>
      </p:nvGrpSpPr>
      <p:grpSpPr>
        <a:xfrm>
          <a:off x="0" y="0"/>
          <a:ext cx="0" cy="0"/>
          <a:chOff x="0" y="0"/>
          <a:chExt cx="0" cy="0"/>
        </a:xfrm>
      </p:grpSpPr>
      <p:sp>
        <p:nvSpPr>
          <p:cNvPr id="537" name="Google Shape;537;p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8" name="Google Shape;538;p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39" name="Google Shape;539;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0" name="Google Shape;540;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1" name="Google Shape;541;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2" name="Google Shape;542;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3" name="Google Shape;543;p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44" name="Google Shape;544;p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45" name="Google Shape;545;p30"/>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46" name="Google Shape;546;p30"/>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47" name="Google Shape;547;p30"/>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48" name="Google Shape;548;p30"/>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49" name="Google Shape;549;p30"/>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50" name="Google Shape;550;p30"/>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51" name="Google Shape;551;p30"/>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52" name="Google Shape;552;p30"/>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53" name="Google Shape;553;p30"/>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554" name="Google Shape;554;p30"/>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555" name="Google Shape;555;p30"/>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7" name="Google Shape;37;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8" name="Google Shape;38;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9" name="Google Shape;39;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0" name="Google Shape;40;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 name="Google Shape;41;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 name="Google Shape;42;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56" name="Shape 556"/>
        <p:cNvGrpSpPr/>
        <p:nvPr/>
      </p:nvGrpSpPr>
      <p:grpSpPr>
        <a:xfrm>
          <a:off x="0" y="0"/>
          <a:ext cx="0" cy="0"/>
          <a:chOff x="0" y="0"/>
          <a:chExt cx="0" cy="0"/>
        </a:xfrm>
      </p:grpSpPr>
      <p:sp>
        <p:nvSpPr>
          <p:cNvPr id="557" name="Google Shape;557;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58" name="Google Shape;558;p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59" name="Google Shape;559;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1" name="Google Shape;561;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 name="Google Shape;562;p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3" name="Google Shape;563;p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64" name="Google Shape;564;p3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65" name="Google Shape;565;p31"/>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566" name="Google Shape;566;p31"/>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7" name="Google Shape;567;p31"/>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68" name="Google Shape;568;p31"/>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9" name="Google Shape;569;p31"/>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70" name="Google Shape;570;p31"/>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571" name="Google Shape;571;p31"/>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72" name="Shape 572"/>
        <p:cNvGrpSpPr/>
        <p:nvPr/>
      </p:nvGrpSpPr>
      <p:grpSpPr>
        <a:xfrm>
          <a:off x="0" y="0"/>
          <a:ext cx="0" cy="0"/>
          <a:chOff x="0" y="0"/>
          <a:chExt cx="0" cy="0"/>
        </a:xfrm>
      </p:grpSpPr>
      <p:sp>
        <p:nvSpPr>
          <p:cNvPr id="573" name="Google Shape;573;p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74" name="Google Shape;574;p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5" name="Google Shape;575;p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6" name="Google Shape;576;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7" name="Google Shape;577;p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8" name="Google Shape;578;p3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9" name="Google Shape;579;p32"/>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580" name="Google Shape;580;p32"/>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581" name="Google Shape;581;p32"/>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82" name="Shape 582"/>
        <p:cNvGrpSpPr/>
        <p:nvPr/>
      </p:nvGrpSpPr>
      <p:grpSpPr>
        <a:xfrm>
          <a:off x="0" y="0"/>
          <a:ext cx="0" cy="0"/>
          <a:chOff x="0" y="0"/>
          <a:chExt cx="0" cy="0"/>
        </a:xfrm>
      </p:grpSpPr>
      <p:sp>
        <p:nvSpPr>
          <p:cNvPr id="583" name="Google Shape;583;p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84" name="Google Shape;584;p3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85" name="Google Shape;585;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6" name="Google Shape;586;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7" name="Google Shape;587;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8" name="Google Shape;588;p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9" name="Google Shape;589;p3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90" name="Google Shape;590;p3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91" name="Google Shape;591;p33"/>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2" name="Google Shape;592;p33"/>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3" name="Google Shape;593;p33"/>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4" name="Google Shape;594;p33"/>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5" name="Google Shape;595;p33"/>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6" name="Google Shape;596;p33"/>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97" name="Google Shape;597;p33"/>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98" name="Google Shape;598;p33"/>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99" name="Shape 599"/>
        <p:cNvGrpSpPr/>
        <p:nvPr/>
      </p:nvGrpSpPr>
      <p:grpSpPr>
        <a:xfrm>
          <a:off x="0" y="0"/>
          <a:ext cx="0" cy="0"/>
          <a:chOff x="0" y="0"/>
          <a:chExt cx="0" cy="0"/>
        </a:xfrm>
      </p:grpSpPr>
      <p:sp>
        <p:nvSpPr>
          <p:cNvPr id="600" name="Google Shape;600;p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01" name="Google Shape;601;p3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02" name="Google Shape;602;p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3" name="Google Shape;603;p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4" name="Google Shape;604;p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5" name="Google Shape;605;p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6" name="Google Shape;606;p3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07" name="Google Shape;607;p3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8" name="Google Shape;608;p34"/>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9" name="Google Shape;609;p34"/>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10" name="Google Shape;610;p34"/>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11" name="Google Shape;611;p34"/>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2" name="Google Shape;612;p34"/>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3" name="Google Shape;613;p34"/>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4" name="Google Shape;614;p34"/>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5" name="Google Shape;615;p34"/>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6" name="Google Shape;616;p34"/>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17" name="Google Shape;617;p34"/>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18" name="Google Shape;618;p34"/>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19" name="Shape 619"/>
        <p:cNvGrpSpPr/>
        <p:nvPr/>
      </p:nvGrpSpPr>
      <p:grpSpPr>
        <a:xfrm>
          <a:off x="0" y="0"/>
          <a:ext cx="0" cy="0"/>
          <a:chOff x="0" y="0"/>
          <a:chExt cx="0" cy="0"/>
        </a:xfrm>
      </p:grpSpPr>
      <p:sp>
        <p:nvSpPr>
          <p:cNvPr id="620" name="Google Shape;620;p35"/>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21" name="Google Shape;621;p35"/>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22" name="Google Shape;622;p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23" name="Google Shape;623;p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4" name="Google Shape;624;p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25" name="Google Shape;625;p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6" name="Google Shape;626;p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7" name="Google Shape;627;p3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28" name="Google Shape;628;p35"/>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29" name="Google Shape;629;p35"/>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0" name="Google Shape;630;p35"/>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1" name="Google Shape;631;p35"/>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32" name="Google Shape;632;p35"/>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33" name="Google Shape;633;p35"/>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34" name="Shape 634"/>
        <p:cNvGrpSpPr/>
        <p:nvPr/>
      </p:nvGrpSpPr>
      <p:grpSpPr>
        <a:xfrm>
          <a:off x="0" y="0"/>
          <a:ext cx="0" cy="0"/>
          <a:chOff x="0" y="0"/>
          <a:chExt cx="0" cy="0"/>
        </a:xfrm>
      </p:grpSpPr>
      <p:sp>
        <p:nvSpPr>
          <p:cNvPr id="635" name="Google Shape;635;p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36" name="Google Shape;636;p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37" name="Google Shape;637;p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38" name="Google Shape;638;p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39" name="Google Shape;639;p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0" name="Google Shape;640;p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1" name="Google Shape;641;p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42" name="Google Shape;642;p3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43" name="Google Shape;643;p36"/>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44" name="Google Shape;644;p36"/>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45" name="Google Shape;645;p36"/>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6" name="Google Shape;646;p36"/>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7" name="Google Shape;647;p36"/>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48" name="Google Shape;648;p36"/>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49" name="Google Shape;649;p36"/>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650" name="Google Shape;650;p36"/>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51" name="Shape 651"/>
        <p:cNvGrpSpPr/>
        <p:nvPr/>
      </p:nvGrpSpPr>
      <p:grpSpPr>
        <a:xfrm>
          <a:off x="0" y="0"/>
          <a:ext cx="0" cy="0"/>
          <a:chOff x="0" y="0"/>
          <a:chExt cx="0" cy="0"/>
        </a:xfrm>
      </p:grpSpPr>
      <p:sp>
        <p:nvSpPr>
          <p:cNvPr id="652" name="Google Shape;652;p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53" name="Google Shape;653;p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54" name="Google Shape;654;p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5" name="Google Shape;655;p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6" name="Google Shape;656;p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7" name="Google Shape;657;p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8" name="Google Shape;658;p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59" name="Google Shape;659;p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0" name="Google Shape;660;p37"/>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61" name="Shape 661"/>
        <p:cNvGrpSpPr/>
        <p:nvPr/>
      </p:nvGrpSpPr>
      <p:grpSpPr>
        <a:xfrm>
          <a:off x="0" y="0"/>
          <a:ext cx="0" cy="0"/>
          <a:chOff x="0" y="0"/>
          <a:chExt cx="0" cy="0"/>
        </a:xfrm>
      </p:grpSpPr>
      <p:sp>
        <p:nvSpPr>
          <p:cNvPr id="662" name="Google Shape;662;p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663" name="Google Shape;663;p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664" name="Google Shape;664;p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66" name="Google Shape;666;p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7" name="Google Shape;667;p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68" name="Google Shape;668;p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69" name="Google Shape;669;p38"/>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670" name="Google Shape;670;p38"/>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71" name="Shape 671"/>
        <p:cNvGrpSpPr/>
        <p:nvPr/>
      </p:nvGrpSpPr>
      <p:grpSpPr>
        <a:xfrm>
          <a:off x="0" y="0"/>
          <a:ext cx="0" cy="0"/>
          <a:chOff x="0" y="0"/>
          <a:chExt cx="0" cy="0"/>
        </a:xfrm>
      </p:grpSpPr>
      <p:sp>
        <p:nvSpPr>
          <p:cNvPr id="672" name="Google Shape;672;p39"/>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673" name="Google Shape;673;p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74" name="Google Shape;674;p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75" name="Google Shape;675;p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76" name="Google Shape;676;p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77" name="Google Shape;677;p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8" name="Google Shape;678;p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79" name="Shape 679"/>
        <p:cNvGrpSpPr/>
        <p:nvPr/>
      </p:nvGrpSpPr>
      <p:grpSpPr>
        <a:xfrm>
          <a:off x="0" y="0"/>
          <a:ext cx="0" cy="0"/>
          <a:chOff x="0" y="0"/>
          <a:chExt cx="0" cy="0"/>
        </a:xfrm>
      </p:grpSpPr>
      <p:sp>
        <p:nvSpPr>
          <p:cNvPr id="680" name="Google Shape;680;p4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681" name="Google Shape;681;p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82" name="Google Shape;682;p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683" name="Google Shape;683;p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684" name="Google Shape;684;p4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85" name="Google Shape;685;p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86" name="Google Shape;686;p4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687" name="Google Shape;687;p4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8" name="Google Shape;688;p4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689" name="Google Shape;689;p4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6" name="Google Shape;46;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7" name="Google Shape;47;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8" name="Google Shape;48;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9" name="Google Shape;49;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50" name="Google Shape;50;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51" name="Google Shape;51;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52" name="Google Shape;52;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3" name="Google Shape;53;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 name="Google Shape;54;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 name="Google Shape;55;p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56" name="Google Shape;56;p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57" name="Google Shape;57;p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8" name="Google Shape;58;p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90" name="Shape 690"/>
        <p:cNvGrpSpPr/>
        <p:nvPr/>
      </p:nvGrpSpPr>
      <p:grpSpPr>
        <a:xfrm>
          <a:off x="0" y="0"/>
          <a:ext cx="0" cy="0"/>
          <a:chOff x="0" y="0"/>
          <a:chExt cx="0" cy="0"/>
        </a:xfrm>
      </p:grpSpPr>
      <p:sp>
        <p:nvSpPr>
          <p:cNvPr id="691" name="Google Shape;691;p41"/>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692" name="Google Shape;692;p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93" name="Google Shape;693;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94" name="Google Shape;694;p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95" name="Google Shape;695;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96" name="Google Shape;696;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7" name="Google Shape;697;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98" name="Google Shape;698;p41"/>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699" name="Google Shape;699;p41"/>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700" name="Google Shape;700;p41"/>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701" name="Shape 701"/>
        <p:cNvGrpSpPr/>
        <p:nvPr/>
      </p:nvGrpSpPr>
      <p:grpSpPr>
        <a:xfrm>
          <a:off x="0" y="0"/>
          <a:ext cx="0" cy="0"/>
          <a:chOff x="0" y="0"/>
          <a:chExt cx="0" cy="0"/>
        </a:xfrm>
      </p:grpSpPr>
      <p:sp>
        <p:nvSpPr>
          <p:cNvPr id="702" name="Google Shape;702;p4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03" name="Google Shape;703;p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04" name="Google Shape;704;p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05" name="Google Shape;705;p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06" name="Google Shape;706;p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07" name="Google Shape;707;p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8" name="Google Shape;708;p4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709" name="Shape 709"/>
        <p:cNvGrpSpPr/>
        <p:nvPr/>
      </p:nvGrpSpPr>
      <p:grpSpPr>
        <a:xfrm>
          <a:off x="0" y="0"/>
          <a:ext cx="0" cy="0"/>
          <a:chOff x="0" y="0"/>
          <a:chExt cx="0" cy="0"/>
        </a:xfrm>
      </p:grpSpPr>
      <p:sp>
        <p:nvSpPr>
          <p:cNvPr id="710" name="Google Shape;710;p4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11" name="Google Shape;711;p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12" name="Google Shape;712;p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3" name="Google Shape;713;p4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14" name="Google Shape;714;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6" name="Google Shape;716;p4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717" name="Shape 717"/>
        <p:cNvGrpSpPr/>
        <p:nvPr/>
      </p:nvGrpSpPr>
      <p:grpSpPr>
        <a:xfrm>
          <a:off x="0" y="0"/>
          <a:ext cx="0" cy="0"/>
          <a:chOff x="0" y="0"/>
          <a:chExt cx="0" cy="0"/>
        </a:xfrm>
      </p:grpSpPr>
      <p:sp>
        <p:nvSpPr>
          <p:cNvPr id="718" name="Google Shape;718;p4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19" name="Google Shape;719;p44"/>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20" name="Google Shape;720;p4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21" name="Shape 721"/>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722" name="Shape 722"/>
        <p:cNvGrpSpPr/>
        <p:nvPr/>
      </p:nvGrpSpPr>
      <p:grpSpPr>
        <a:xfrm>
          <a:off x="0" y="0"/>
          <a:ext cx="0" cy="0"/>
          <a:chOff x="0" y="0"/>
          <a:chExt cx="0" cy="0"/>
        </a:xfrm>
      </p:grpSpPr>
      <p:sp>
        <p:nvSpPr>
          <p:cNvPr id="723" name="Google Shape;723;p4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724" name="Google Shape;724;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725" name="Google Shape;725;p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726" name="Google Shape;726;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27" name="Google Shape;727;p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728" name="Google Shape;728;p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29" name="Google Shape;729;p46"/>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only">
  <p:cSld name="1_headline only">
    <p:spTree>
      <p:nvGrpSpPr>
        <p:cNvPr id="730" name="Shape 730"/>
        <p:cNvGrpSpPr/>
        <p:nvPr/>
      </p:nvGrpSpPr>
      <p:grpSpPr>
        <a:xfrm>
          <a:off x="0" y="0"/>
          <a:ext cx="0" cy="0"/>
          <a:chOff x="0" y="0"/>
          <a:chExt cx="0" cy="0"/>
        </a:xfrm>
      </p:grpSpPr>
      <p:sp>
        <p:nvSpPr>
          <p:cNvPr id="731" name="Google Shape;731;p47"/>
          <p:cNvSpPr txBox="1"/>
          <p:nvPr>
            <p:ph type="title"/>
          </p:nvPr>
        </p:nvSpPr>
        <p:spPr>
          <a:xfrm>
            <a:off x="1102200" y="2273179"/>
            <a:ext cx="9987600" cy="14175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732" name="Google Shape;732;p47"/>
          <p:cNvSpPr txBox="1"/>
          <p:nvPr>
            <p:ph idx="12" type="sldNum"/>
          </p:nvPr>
        </p:nvSpPr>
        <p:spPr>
          <a:xfrm>
            <a:off x="137769" y="6311924"/>
            <a:ext cx="4809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1">
  <p:cSld name="CUSTOM_1_10">
    <p:spTree>
      <p:nvGrpSpPr>
        <p:cNvPr id="733" name="Shape 733"/>
        <p:cNvGrpSpPr/>
        <p:nvPr/>
      </p:nvGrpSpPr>
      <p:grpSpPr>
        <a:xfrm>
          <a:off x="0" y="0"/>
          <a:ext cx="0" cy="0"/>
          <a:chOff x="0" y="0"/>
          <a:chExt cx="0" cy="0"/>
        </a:xfrm>
      </p:grpSpPr>
      <p:sp>
        <p:nvSpPr>
          <p:cNvPr id="734" name="Google Shape;734;p4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35" name="Google Shape;735;p48"/>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736" name="Google Shape;736;p4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7 1">
  <p:cSld name="text only 7">
    <p:spTree>
      <p:nvGrpSpPr>
        <p:cNvPr id="737" name="Shape 737"/>
        <p:cNvGrpSpPr/>
        <p:nvPr/>
      </p:nvGrpSpPr>
      <p:grpSpPr>
        <a:xfrm>
          <a:off x="0" y="0"/>
          <a:ext cx="0" cy="0"/>
          <a:chOff x="0" y="0"/>
          <a:chExt cx="0" cy="0"/>
        </a:xfrm>
      </p:grpSpPr>
      <p:sp>
        <p:nvSpPr>
          <p:cNvPr id="738" name="Google Shape;738;p49"/>
          <p:cNvSpPr txBox="1"/>
          <p:nvPr>
            <p:ph type="title"/>
          </p:nvPr>
        </p:nvSpPr>
        <p:spPr>
          <a:xfrm>
            <a:off x="466100" y="568435"/>
            <a:ext cx="11258700" cy="5133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500"/>
              <a:buNone/>
              <a:defRPr sz="3500"/>
            </a:lvl1pPr>
            <a:lvl2pPr lvl="1" rtl="0" algn="l">
              <a:lnSpc>
                <a:spcPct val="100000"/>
              </a:lnSpc>
              <a:spcBef>
                <a:spcPts val="0"/>
              </a:spcBef>
              <a:spcAft>
                <a:spcPts val="0"/>
              </a:spcAft>
              <a:buClr>
                <a:schemeClr val="dk1"/>
              </a:buClr>
              <a:buSzPts val="1900"/>
              <a:buNone/>
              <a:defRPr>
                <a:solidFill>
                  <a:schemeClr val="dk1"/>
                </a:solidFill>
              </a:defRPr>
            </a:lvl2pPr>
            <a:lvl3pPr lvl="2" rtl="0" algn="l">
              <a:lnSpc>
                <a:spcPct val="100000"/>
              </a:lnSpc>
              <a:spcBef>
                <a:spcPts val="0"/>
              </a:spcBef>
              <a:spcAft>
                <a:spcPts val="0"/>
              </a:spcAft>
              <a:buClr>
                <a:schemeClr val="dk1"/>
              </a:buClr>
              <a:buSzPts val="1900"/>
              <a:buNone/>
              <a:defRPr>
                <a:solidFill>
                  <a:schemeClr val="dk1"/>
                </a:solidFill>
              </a:defRPr>
            </a:lvl3pPr>
            <a:lvl4pPr lvl="3" rtl="0" algn="l">
              <a:lnSpc>
                <a:spcPct val="100000"/>
              </a:lnSpc>
              <a:spcBef>
                <a:spcPts val="0"/>
              </a:spcBef>
              <a:spcAft>
                <a:spcPts val="0"/>
              </a:spcAft>
              <a:buClr>
                <a:schemeClr val="dk1"/>
              </a:buClr>
              <a:buSzPts val="1900"/>
              <a:buNone/>
              <a:defRPr>
                <a:solidFill>
                  <a:schemeClr val="dk1"/>
                </a:solidFill>
              </a:defRPr>
            </a:lvl4pPr>
            <a:lvl5pPr lvl="4" rtl="0" algn="l">
              <a:lnSpc>
                <a:spcPct val="100000"/>
              </a:lnSpc>
              <a:spcBef>
                <a:spcPts val="0"/>
              </a:spcBef>
              <a:spcAft>
                <a:spcPts val="0"/>
              </a:spcAft>
              <a:buClr>
                <a:schemeClr val="dk1"/>
              </a:buClr>
              <a:buSzPts val="1900"/>
              <a:buNone/>
              <a:defRPr>
                <a:solidFill>
                  <a:schemeClr val="dk1"/>
                </a:solidFill>
              </a:defRPr>
            </a:lvl5pPr>
            <a:lvl6pPr lvl="5" rtl="0" algn="l">
              <a:lnSpc>
                <a:spcPct val="100000"/>
              </a:lnSpc>
              <a:spcBef>
                <a:spcPts val="0"/>
              </a:spcBef>
              <a:spcAft>
                <a:spcPts val="0"/>
              </a:spcAft>
              <a:buClr>
                <a:schemeClr val="dk1"/>
              </a:buClr>
              <a:buSzPts val="1900"/>
              <a:buNone/>
              <a:defRPr>
                <a:solidFill>
                  <a:schemeClr val="dk1"/>
                </a:solidFill>
              </a:defRPr>
            </a:lvl6pPr>
            <a:lvl7pPr lvl="6" rtl="0" algn="l">
              <a:lnSpc>
                <a:spcPct val="100000"/>
              </a:lnSpc>
              <a:spcBef>
                <a:spcPts val="0"/>
              </a:spcBef>
              <a:spcAft>
                <a:spcPts val="0"/>
              </a:spcAft>
              <a:buClr>
                <a:schemeClr val="dk1"/>
              </a:buClr>
              <a:buSzPts val="1900"/>
              <a:buNone/>
              <a:defRPr>
                <a:solidFill>
                  <a:schemeClr val="dk1"/>
                </a:solidFill>
              </a:defRPr>
            </a:lvl7pPr>
            <a:lvl8pPr lvl="7" rtl="0" algn="l">
              <a:lnSpc>
                <a:spcPct val="100000"/>
              </a:lnSpc>
              <a:spcBef>
                <a:spcPts val="0"/>
              </a:spcBef>
              <a:spcAft>
                <a:spcPts val="0"/>
              </a:spcAft>
              <a:buClr>
                <a:schemeClr val="dk1"/>
              </a:buClr>
              <a:buSzPts val="1900"/>
              <a:buNone/>
              <a:defRPr>
                <a:solidFill>
                  <a:schemeClr val="dk1"/>
                </a:solidFill>
              </a:defRPr>
            </a:lvl8pPr>
            <a:lvl9pPr lvl="8" rtl="0" algn="l">
              <a:lnSpc>
                <a:spcPct val="100000"/>
              </a:lnSpc>
              <a:spcBef>
                <a:spcPts val="0"/>
              </a:spcBef>
              <a:spcAft>
                <a:spcPts val="0"/>
              </a:spcAft>
              <a:buClr>
                <a:schemeClr val="dk1"/>
              </a:buClr>
              <a:buSzPts val="1900"/>
              <a:buNone/>
              <a:defRPr>
                <a:solidFill>
                  <a:schemeClr val="dk1"/>
                </a:solidFill>
              </a:defRPr>
            </a:lvl9pPr>
          </a:lstStyle>
          <a:p/>
        </p:txBody>
      </p:sp>
      <p:sp>
        <p:nvSpPr>
          <p:cNvPr id="739" name="Google Shape;739;p49"/>
          <p:cNvSpPr txBox="1"/>
          <p:nvPr>
            <p:ph idx="1" type="subTitle"/>
          </p:nvPr>
        </p:nvSpPr>
        <p:spPr>
          <a:xfrm>
            <a:off x="467100" y="1116467"/>
            <a:ext cx="11258700" cy="2787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1900"/>
              <a:buNone/>
              <a:defRPr/>
            </a:lvl1pPr>
            <a:lvl2pPr lvl="1" rtl="0" algn="l">
              <a:lnSpc>
                <a:spcPct val="100000"/>
              </a:lnSpc>
              <a:spcBef>
                <a:spcPts val="0"/>
              </a:spcBef>
              <a:spcAft>
                <a:spcPts val="0"/>
              </a:spcAft>
              <a:buSzPts val="1900"/>
              <a:buNone/>
              <a:defRPr/>
            </a:lvl2pPr>
            <a:lvl3pPr lvl="2" rtl="0" algn="l">
              <a:lnSpc>
                <a:spcPct val="100000"/>
              </a:lnSpc>
              <a:spcBef>
                <a:spcPts val="0"/>
              </a:spcBef>
              <a:spcAft>
                <a:spcPts val="0"/>
              </a:spcAft>
              <a:buSzPts val="1900"/>
              <a:buNone/>
              <a:defRPr/>
            </a:lvl3pPr>
            <a:lvl4pPr lvl="3" rtl="0" algn="l">
              <a:lnSpc>
                <a:spcPct val="100000"/>
              </a:lnSpc>
              <a:spcBef>
                <a:spcPts val="0"/>
              </a:spcBef>
              <a:spcAft>
                <a:spcPts val="0"/>
              </a:spcAft>
              <a:buSzPts val="1900"/>
              <a:buNone/>
              <a:defRPr/>
            </a:lvl4pPr>
            <a:lvl5pPr lvl="4" rtl="0" algn="l">
              <a:lnSpc>
                <a:spcPct val="100000"/>
              </a:lnSpc>
              <a:spcBef>
                <a:spcPts val="0"/>
              </a:spcBef>
              <a:spcAft>
                <a:spcPts val="0"/>
              </a:spcAft>
              <a:buSzPts val="1900"/>
              <a:buNone/>
              <a:defRPr/>
            </a:lvl5pPr>
            <a:lvl6pPr lvl="5" rtl="0" algn="l">
              <a:lnSpc>
                <a:spcPct val="100000"/>
              </a:lnSpc>
              <a:spcBef>
                <a:spcPts val="0"/>
              </a:spcBef>
              <a:spcAft>
                <a:spcPts val="0"/>
              </a:spcAft>
              <a:buSzPts val="1900"/>
              <a:buNone/>
              <a:defRPr/>
            </a:lvl6pPr>
            <a:lvl7pPr lvl="6" rtl="0" algn="l">
              <a:lnSpc>
                <a:spcPct val="100000"/>
              </a:lnSpc>
              <a:spcBef>
                <a:spcPts val="0"/>
              </a:spcBef>
              <a:spcAft>
                <a:spcPts val="0"/>
              </a:spcAft>
              <a:buSzPts val="1900"/>
              <a:buNone/>
              <a:defRPr/>
            </a:lvl7pPr>
            <a:lvl8pPr lvl="7" rtl="0" algn="l">
              <a:lnSpc>
                <a:spcPct val="100000"/>
              </a:lnSpc>
              <a:spcBef>
                <a:spcPts val="0"/>
              </a:spcBef>
              <a:spcAft>
                <a:spcPts val="0"/>
              </a:spcAft>
              <a:buSzPts val="1900"/>
              <a:buNone/>
              <a:defRPr/>
            </a:lvl8pPr>
            <a:lvl9pPr lvl="8" rtl="0" algn="l">
              <a:lnSpc>
                <a:spcPct val="100000"/>
              </a:lnSpc>
              <a:spcBef>
                <a:spcPts val="0"/>
              </a:spcBef>
              <a:spcAft>
                <a:spcPts val="0"/>
              </a:spcAft>
              <a:buSzPts val="1900"/>
              <a:buNone/>
              <a:defRPr/>
            </a:lvl9pPr>
          </a:lstStyle>
          <a:p/>
        </p:txBody>
      </p:sp>
      <p:sp>
        <p:nvSpPr>
          <p:cNvPr id="740" name="Google Shape;740;p49"/>
          <p:cNvSpPr txBox="1"/>
          <p:nvPr>
            <p:ph idx="2" type="body"/>
          </p:nvPr>
        </p:nvSpPr>
        <p:spPr>
          <a:xfrm>
            <a:off x="1102267" y="2167900"/>
            <a:ext cx="9987600" cy="35265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Overpass"/>
              <a:buChar char="●"/>
              <a:defRPr>
                <a:latin typeface="Overpass"/>
                <a:ea typeface="Overpass"/>
                <a:cs typeface="Overpass"/>
                <a:sym typeface="Overpass"/>
              </a:defRPr>
            </a:lvl1pPr>
            <a:lvl2pPr indent="-311150" lvl="1" marL="914400" rtl="0" algn="l">
              <a:lnSpc>
                <a:spcPct val="115000"/>
              </a:lnSpc>
              <a:spcBef>
                <a:spcPts val="0"/>
              </a:spcBef>
              <a:spcAft>
                <a:spcPts val="0"/>
              </a:spcAft>
              <a:buSzPts val="1300"/>
              <a:buFont typeface="Overpass"/>
              <a:buChar char="○"/>
              <a:defRPr>
                <a:latin typeface="Overpass"/>
                <a:ea typeface="Overpass"/>
                <a:cs typeface="Overpass"/>
                <a:sym typeface="Overpass"/>
              </a:defRPr>
            </a:lvl2pPr>
            <a:lvl3pPr indent="-311150" lvl="2" marL="1371600" rtl="0" algn="l">
              <a:lnSpc>
                <a:spcPct val="115000"/>
              </a:lnSpc>
              <a:spcBef>
                <a:spcPts val="0"/>
              </a:spcBef>
              <a:spcAft>
                <a:spcPts val="0"/>
              </a:spcAft>
              <a:buSzPts val="1300"/>
              <a:buFont typeface="Overpass"/>
              <a:buChar char="■"/>
              <a:defRPr>
                <a:latin typeface="Overpass"/>
                <a:ea typeface="Overpass"/>
                <a:cs typeface="Overpass"/>
                <a:sym typeface="Overpass"/>
              </a:defRPr>
            </a:lvl3pPr>
            <a:lvl4pPr indent="-311150" lvl="3" marL="1828800" rtl="0" algn="l">
              <a:lnSpc>
                <a:spcPct val="115000"/>
              </a:lnSpc>
              <a:spcBef>
                <a:spcPts val="0"/>
              </a:spcBef>
              <a:spcAft>
                <a:spcPts val="0"/>
              </a:spcAft>
              <a:buSzPts val="1300"/>
              <a:buFont typeface="Overpass"/>
              <a:buChar char="●"/>
              <a:defRPr>
                <a:latin typeface="Overpass"/>
                <a:ea typeface="Overpass"/>
                <a:cs typeface="Overpass"/>
                <a:sym typeface="Overpass"/>
              </a:defRPr>
            </a:lvl4pPr>
            <a:lvl5pPr indent="-311150" lvl="4" marL="2286000" rtl="0" algn="l">
              <a:lnSpc>
                <a:spcPct val="115000"/>
              </a:lnSpc>
              <a:spcBef>
                <a:spcPts val="0"/>
              </a:spcBef>
              <a:spcAft>
                <a:spcPts val="0"/>
              </a:spcAft>
              <a:buSzPts val="1300"/>
              <a:buFont typeface="Overpass"/>
              <a:buChar char="○"/>
              <a:defRPr>
                <a:latin typeface="Overpass"/>
                <a:ea typeface="Overpass"/>
                <a:cs typeface="Overpass"/>
                <a:sym typeface="Overpass"/>
              </a:defRPr>
            </a:lvl5pPr>
            <a:lvl6pPr indent="-311150" lvl="5" marL="2743200" rtl="0" algn="l">
              <a:lnSpc>
                <a:spcPct val="115000"/>
              </a:lnSpc>
              <a:spcBef>
                <a:spcPts val="0"/>
              </a:spcBef>
              <a:spcAft>
                <a:spcPts val="0"/>
              </a:spcAft>
              <a:buSzPts val="1300"/>
              <a:buFont typeface="Overpass"/>
              <a:buChar char="■"/>
              <a:defRPr>
                <a:latin typeface="Overpass"/>
                <a:ea typeface="Overpass"/>
                <a:cs typeface="Overpass"/>
                <a:sym typeface="Overpass"/>
              </a:defRPr>
            </a:lvl6pPr>
            <a:lvl7pPr indent="-311150" lvl="6" marL="3200400" rtl="0" algn="l">
              <a:lnSpc>
                <a:spcPct val="115000"/>
              </a:lnSpc>
              <a:spcBef>
                <a:spcPts val="0"/>
              </a:spcBef>
              <a:spcAft>
                <a:spcPts val="0"/>
              </a:spcAft>
              <a:buSzPts val="1300"/>
              <a:buFont typeface="Overpass"/>
              <a:buChar char="●"/>
              <a:defRPr>
                <a:latin typeface="Overpass"/>
                <a:ea typeface="Overpass"/>
                <a:cs typeface="Overpass"/>
                <a:sym typeface="Overpass"/>
              </a:defRPr>
            </a:lvl7pPr>
            <a:lvl8pPr indent="-311150" lvl="7" marL="3657600" rtl="0" algn="l">
              <a:lnSpc>
                <a:spcPct val="115000"/>
              </a:lnSpc>
              <a:spcBef>
                <a:spcPts val="0"/>
              </a:spcBef>
              <a:spcAft>
                <a:spcPts val="0"/>
              </a:spcAft>
              <a:buSzPts val="1300"/>
              <a:buFont typeface="Overpass"/>
              <a:buChar char="○"/>
              <a:defRPr>
                <a:latin typeface="Overpass"/>
                <a:ea typeface="Overpass"/>
                <a:cs typeface="Overpass"/>
                <a:sym typeface="Overpass"/>
              </a:defRPr>
            </a:lvl8pPr>
            <a:lvl9pPr indent="-311150" lvl="8" marL="4114800" rtl="0" algn="l">
              <a:lnSpc>
                <a:spcPct val="115000"/>
              </a:lnSpc>
              <a:spcBef>
                <a:spcPts val="0"/>
              </a:spcBef>
              <a:spcAft>
                <a:spcPts val="0"/>
              </a:spcAft>
              <a:buSzPts val="1300"/>
              <a:buChar char="■"/>
              <a:defRPr/>
            </a:lvl9pPr>
          </a:lstStyle>
          <a:p/>
        </p:txBody>
      </p:sp>
      <p:sp>
        <p:nvSpPr>
          <p:cNvPr id="741" name="Google Shape;741;p49"/>
          <p:cNvSpPr txBox="1"/>
          <p:nvPr>
            <p:ph idx="12" type="sldNum"/>
          </p:nvPr>
        </p:nvSpPr>
        <p:spPr>
          <a:xfrm>
            <a:off x="114152" y="6530886"/>
            <a:ext cx="872700" cy="278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FFFFFF"/>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5">
  <p:cSld name="CUSTOM_1_4">
    <p:spTree>
      <p:nvGrpSpPr>
        <p:cNvPr id="742" name="Shape 742"/>
        <p:cNvGrpSpPr/>
        <p:nvPr/>
      </p:nvGrpSpPr>
      <p:grpSpPr>
        <a:xfrm>
          <a:off x="0" y="0"/>
          <a:ext cx="0" cy="0"/>
          <a:chOff x="0" y="0"/>
          <a:chExt cx="0" cy="0"/>
        </a:xfrm>
      </p:grpSpPr>
      <p:sp>
        <p:nvSpPr>
          <p:cNvPr id="743" name="Google Shape;743;p50"/>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44" name="Google Shape;744;p50"/>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45" name="Google Shape;745;p5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2" name="Google Shape;62;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3" name="Google Shape;63;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64" name="Google Shape;64;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65" name="Google Shape;65;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66" name="Google Shape;66;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67" name="Google Shape;67;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746" name="Shape 746"/>
        <p:cNvGrpSpPr/>
        <p:nvPr/>
      </p:nvGrpSpPr>
      <p:grpSpPr>
        <a:xfrm>
          <a:off x="0" y="0"/>
          <a:ext cx="0" cy="0"/>
          <a:chOff x="0" y="0"/>
          <a:chExt cx="0" cy="0"/>
        </a:xfrm>
      </p:grpSpPr>
      <p:sp>
        <p:nvSpPr>
          <p:cNvPr id="747" name="Google Shape;747;p5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51"/>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749" name="Google Shape;749;p5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text only">
    <p:spTree>
      <p:nvGrpSpPr>
        <p:cNvPr id="750" name="Shape 750"/>
        <p:cNvGrpSpPr/>
        <p:nvPr/>
      </p:nvGrpSpPr>
      <p:grpSpPr>
        <a:xfrm>
          <a:off x="0" y="0"/>
          <a:ext cx="0" cy="0"/>
          <a:chOff x="0" y="0"/>
          <a:chExt cx="0" cy="0"/>
        </a:xfrm>
      </p:grpSpPr>
      <p:sp>
        <p:nvSpPr>
          <p:cNvPr id="751" name="Google Shape;751;p52"/>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Clr>
                <a:schemeClr val="dk1"/>
              </a:buClr>
              <a:buFont typeface="Overpass"/>
              <a:buNone/>
              <a:defRPr b="0"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52" name="Google Shape;752;p52"/>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lnSpc>
                <a:spcPct val="100000"/>
              </a:lnSpc>
              <a:spcBef>
                <a:spcPts val="0"/>
              </a:spcBef>
              <a:spcAft>
                <a:spcPts val="0"/>
              </a:spcAft>
              <a:buClr>
                <a:srgbClr val="000000"/>
              </a:buClr>
              <a:buSzPts val="3400"/>
              <a:buFont typeface="Overpass"/>
              <a:buNone/>
              <a:defRPr b="1" i="0" sz="37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5pPr>
            <a:lvl6pPr indent="0" lvl="5" marL="6096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6pPr>
            <a:lvl7pPr indent="0" lvl="6" marL="12192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7pPr>
            <a:lvl8pPr indent="0" lvl="7" marL="18288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8pPr>
            <a:lvl9pPr indent="0" lvl="8" marL="2438400" marR="0" rtl="0" algn="ctr">
              <a:spcBef>
                <a:spcPts val="0"/>
              </a:spcBef>
              <a:spcAft>
                <a:spcPts val="0"/>
              </a:spcAft>
              <a:buClr>
                <a:schemeClr val="dk1"/>
              </a:buClr>
              <a:buSzPts val="3400"/>
              <a:buFont typeface="Overpass"/>
              <a:buNone/>
              <a:defRPr i="0" sz="5900" u="none" cap="none" strike="noStrike">
                <a:solidFill>
                  <a:schemeClr val="dk1"/>
                </a:solidFill>
                <a:latin typeface="Overpass"/>
                <a:ea typeface="Overpass"/>
                <a:cs typeface="Overpass"/>
                <a:sym typeface="Overpass"/>
              </a:defRPr>
            </a:lvl9pPr>
          </a:lstStyle>
          <a:p/>
        </p:txBody>
      </p:sp>
      <p:sp>
        <p:nvSpPr>
          <p:cNvPr id="753" name="Google Shape;753;p52"/>
          <p:cNvSpPr txBox="1"/>
          <p:nvPr>
            <p:ph idx="1" type="body"/>
          </p:nvPr>
        </p:nvSpPr>
        <p:spPr>
          <a:xfrm>
            <a:off x="914400" y="1461365"/>
            <a:ext cx="10363200" cy="4406100"/>
          </a:xfrm>
          <a:prstGeom prst="rect">
            <a:avLst/>
          </a:prstGeom>
          <a:noFill/>
          <a:ln>
            <a:noFill/>
          </a:ln>
        </p:spPr>
        <p:txBody>
          <a:bodyPr anchorCtr="0" anchor="t" bIns="0" lIns="0" spcFirstLastPara="1" rIns="0" wrap="square" tIns="0">
            <a:noAutofit/>
          </a:bodyPr>
          <a:lstStyle>
            <a:lvl1pPr indent="-381000" lvl="0" marL="4572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4pPr>
            <a:lvl5pPr indent="-381000" lvl="4" marL="2286000" marR="0" rtl="0" algn="l">
              <a:lnSpc>
                <a:spcPct val="110000"/>
              </a:lnSpc>
              <a:spcBef>
                <a:spcPts val="300"/>
              </a:spcBef>
              <a:spcAft>
                <a:spcPts val="0"/>
              </a:spcAft>
              <a:buClr>
                <a:srgbClr val="000000"/>
              </a:buClr>
              <a:buSzPts val="2400"/>
              <a:buFont typeface="Overpass"/>
              <a:buChar char="•"/>
              <a:defRPr b="1" i="0" sz="2400" u="none" cap="none" strike="noStrike">
                <a:solidFill>
                  <a:srgbClr val="000000"/>
                </a:solidFill>
                <a:latin typeface="Overpass"/>
                <a:ea typeface="Overpass"/>
                <a:cs typeface="Overpass"/>
                <a:sym typeface="Overpass"/>
              </a:defRPr>
            </a:lvl5pPr>
            <a:lvl6pPr indent="-381000" lvl="5" marL="27432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6pPr>
            <a:lvl7pPr indent="-381000" lvl="6" marL="32004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7pPr>
            <a:lvl8pPr indent="-381000" lvl="7" marL="36576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8pPr>
            <a:lvl9pPr indent="-381000" lvl="8" marL="4114800" marR="0" rtl="0" algn="l">
              <a:lnSpc>
                <a:spcPct val="100000"/>
              </a:lnSpc>
              <a:spcBef>
                <a:spcPts val="500"/>
              </a:spcBef>
              <a:spcAft>
                <a:spcPts val="0"/>
              </a:spcAft>
              <a:buClr>
                <a:schemeClr val="dk1"/>
              </a:buClr>
              <a:buSzPts val="2400"/>
              <a:buFont typeface="Overpass"/>
              <a:buChar char="•"/>
              <a:defRPr b="1" i="0" sz="24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6">
  <p:cSld name="CUSTOM_1_5">
    <p:spTree>
      <p:nvGrpSpPr>
        <p:cNvPr id="754" name="Shape 754"/>
        <p:cNvGrpSpPr/>
        <p:nvPr/>
      </p:nvGrpSpPr>
      <p:grpSpPr>
        <a:xfrm>
          <a:off x="0" y="0"/>
          <a:ext cx="0" cy="0"/>
          <a:chOff x="0" y="0"/>
          <a:chExt cx="0" cy="0"/>
        </a:xfrm>
      </p:grpSpPr>
      <p:sp>
        <p:nvSpPr>
          <p:cNvPr id="755" name="Google Shape;755;p5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56" name="Google Shape;756;p53"/>
          <p:cNvSpPr txBox="1"/>
          <p:nvPr>
            <p:ph idx="1" type="body"/>
          </p:nvPr>
        </p:nvSpPr>
        <p:spPr>
          <a:xfrm>
            <a:off x="1102267" y="1655535"/>
            <a:ext cx="9987600" cy="4089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757" name="Google Shape;757;p5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2">
    <p:spTree>
      <p:nvGrpSpPr>
        <p:cNvPr id="758" name="Shape 758"/>
        <p:cNvGrpSpPr/>
        <p:nvPr/>
      </p:nvGrpSpPr>
      <p:grpSpPr>
        <a:xfrm>
          <a:off x="0" y="0"/>
          <a:ext cx="0" cy="0"/>
          <a:chOff x="0" y="0"/>
          <a:chExt cx="0" cy="0"/>
        </a:xfrm>
      </p:grpSpPr>
      <p:sp>
        <p:nvSpPr>
          <p:cNvPr id="759" name="Google Shape;759;p54"/>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60" name="Google Shape;760;p5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761" name="Google Shape;761;p5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762" name="Google Shape;762;p54"/>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only">
  <p:cSld name="1_text only">
    <p:spTree>
      <p:nvGrpSpPr>
        <p:cNvPr id="763" name="Shape 763"/>
        <p:cNvGrpSpPr/>
        <p:nvPr/>
      </p:nvGrpSpPr>
      <p:grpSpPr>
        <a:xfrm>
          <a:off x="0" y="0"/>
          <a:ext cx="0" cy="0"/>
          <a:chOff x="0" y="0"/>
          <a:chExt cx="0" cy="0"/>
        </a:xfrm>
      </p:grpSpPr>
      <p:sp>
        <p:nvSpPr>
          <p:cNvPr id="764" name="Google Shape;764;p55"/>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p55"/>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66" name="Google Shape;766;p55"/>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ext only">
  <p:cSld name="2_text only">
    <p:spTree>
      <p:nvGrpSpPr>
        <p:cNvPr id="767" name="Shape 767"/>
        <p:cNvGrpSpPr/>
        <p:nvPr/>
      </p:nvGrpSpPr>
      <p:grpSpPr>
        <a:xfrm>
          <a:off x="0" y="0"/>
          <a:ext cx="0" cy="0"/>
          <a:chOff x="0" y="0"/>
          <a:chExt cx="0" cy="0"/>
        </a:xfrm>
      </p:grpSpPr>
      <p:sp>
        <p:nvSpPr>
          <p:cNvPr id="768" name="Google Shape;768;p56"/>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69" name="Google Shape;769;p56"/>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70" name="Google Shape;770;p56"/>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ext only">
  <p:cSld name="3_text only">
    <p:spTree>
      <p:nvGrpSpPr>
        <p:cNvPr id="771" name="Shape 771"/>
        <p:cNvGrpSpPr/>
        <p:nvPr/>
      </p:nvGrpSpPr>
      <p:grpSpPr>
        <a:xfrm>
          <a:off x="0" y="0"/>
          <a:ext cx="0" cy="0"/>
          <a:chOff x="0" y="0"/>
          <a:chExt cx="0" cy="0"/>
        </a:xfrm>
      </p:grpSpPr>
      <p:sp>
        <p:nvSpPr>
          <p:cNvPr id="772" name="Google Shape;772;p57"/>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1pPr>
            <a:lvl2pPr indent="0" lvl="1"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2pPr>
            <a:lvl3pPr indent="0" lvl="2"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3pPr>
            <a:lvl4pPr indent="0" lvl="3"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4pPr>
            <a:lvl5pPr indent="0" lvl="4"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5pPr>
            <a:lvl6pPr indent="0" lvl="5"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6pPr>
            <a:lvl7pPr indent="0" lvl="6"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7pPr>
            <a:lvl8pPr indent="0" lvl="7"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8pPr>
            <a:lvl9pPr indent="0" lvl="8" marL="0" marR="0" rtl="0" algn="r">
              <a:lnSpc>
                <a:spcPct val="100000"/>
              </a:lnSpc>
              <a:spcBef>
                <a:spcPts val="0"/>
              </a:spcBef>
              <a:spcAft>
                <a:spcPts val="0"/>
              </a:spcAft>
              <a:buSzPts val="300"/>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73" name="Google Shape;773;p57"/>
          <p:cNvSpPr txBox="1"/>
          <p:nvPr>
            <p:ph type="title"/>
          </p:nvPr>
        </p:nvSpPr>
        <p:spPr>
          <a:xfrm>
            <a:off x="914400" y="0"/>
            <a:ext cx="10363200" cy="1371600"/>
          </a:xfrm>
          <a:prstGeom prst="rect">
            <a:avLst/>
          </a:prstGeom>
          <a:noFill/>
          <a:ln>
            <a:noFill/>
          </a:ln>
        </p:spPr>
        <p:txBody>
          <a:bodyPr anchorCtr="0" anchor="b"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Overpass"/>
              <a:buNone/>
              <a:defRPr b="0" i="0" sz="3700" u="none" cap="none" strike="noStrike">
                <a:solidFill>
                  <a:srgbClr val="000000"/>
                </a:solidFill>
                <a:latin typeface="Overpass"/>
                <a:ea typeface="Overpass"/>
                <a:cs typeface="Overpass"/>
                <a:sym typeface="Overpass"/>
              </a:defRPr>
            </a:lvl1pPr>
            <a:lvl2pPr lvl="1"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2pPr>
            <a:lvl3pPr lvl="2"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3pPr>
            <a:lvl4pPr lvl="3"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4pPr>
            <a:lvl5pPr lvl="4"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5pPr>
            <a:lvl6pPr lvl="5"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6pPr>
            <a:lvl7pPr lvl="6"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7pPr>
            <a:lvl8pPr lvl="7"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8pPr>
            <a:lvl9pPr lvl="8" marR="0" rtl="0" algn="ctr">
              <a:lnSpc>
                <a:spcPct val="100000"/>
              </a:lnSpc>
              <a:spcBef>
                <a:spcPts val="0"/>
              </a:spcBef>
              <a:spcAft>
                <a:spcPts val="0"/>
              </a:spcAft>
              <a:buClr>
                <a:srgbClr val="000000"/>
              </a:buClr>
              <a:buSzPts val="5900"/>
              <a:buFont typeface="Overpass"/>
              <a:buNone/>
              <a:defRPr b="0" i="0" sz="5900" u="none" cap="none" strike="noStrike">
                <a:solidFill>
                  <a:schemeClr val="dk1"/>
                </a:solidFill>
                <a:latin typeface="Overpass"/>
                <a:ea typeface="Overpass"/>
                <a:cs typeface="Overpass"/>
                <a:sym typeface="Overpass"/>
              </a:defRPr>
            </a:lvl9pPr>
          </a:lstStyle>
          <a:p/>
        </p:txBody>
      </p:sp>
      <p:sp>
        <p:nvSpPr>
          <p:cNvPr id="774" name="Google Shape;774;p57"/>
          <p:cNvSpPr txBox="1"/>
          <p:nvPr>
            <p:ph idx="1" type="body"/>
          </p:nvPr>
        </p:nvSpPr>
        <p:spPr>
          <a:xfrm>
            <a:off x="914400" y="1845967"/>
            <a:ext cx="10363200" cy="42105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349250" lvl="4" marL="2286000" marR="0" rtl="0" algn="l">
              <a:lnSpc>
                <a:spcPct val="110000"/>
              </a:lnSpc>
              <a:spcBef>
                <a:spcPts val="300"/>
              </a:spcBef>
              <a:spcAft>
                <a:spcPts val="0"/>
              </a:spcAft>
              <a:buClr>
                <a:srgbClr val="000000"/>
              </a:buClr>
              <a:buSzPts val="1900"/>
              <a:buFont typeface="Overpass"/>
              <a:buChar char="•"/>
              <a:defRPr b="0" i="0" sz="1900" u="none" cap="none" strike="noStrike">
                <a:solidFill>
                  <a:srgbClr val="000000"/>
                </a:solidFill>
                <a:latin typeface="Overpass"/>
                <a:ea typeface="Overpass"/>
                <a:cs typeface="Overpass"/>
                <a:sym typeface="Overpass"/>
              </a:defRPr>
            </a:lvl5pPr>
            <a:lvl6pPr indent="-349250" lvl="5" marL="27432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6pPr>
            <a:lvl7pPr indent="-349250" lvl="6" marL="32004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7pPr>
            <a:lvl8pPr indent="-349250" lvl="7" marL="36576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8pPr>
            <a:lvl9pPr indent="-349250" lvl="8" marL="4114800" marR="0" rtl="0" algn="l">
              <a:lnSpc>
                <a:spcPct val="100000"/>
              </a:lnSpc>
              <a:spcBef>
                <a:spcPts val="500"/>
              </a:spcBef>
              <a:spcAft>
                <a:spcPts val="0"/>
              </a:spcAft>
              <a:buClr>
                <a:schemeClr val="dk1"/>
              </a:buClr>
              <a:buSzPts val="1900"/>
              <a:buFont typeface="Overpass"/>
              <a:buChar char="•"/>
              <a:defRPr b="0" i="0" sz="19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0">
  <p:cSld name="CUSTOM_1_9">
    <p:spTree>
      <p:nvGrpSpPr>
        <p:cNvPr id="775" name="Shape 775"/>
        <p:cNvGrpSpPr/>
        <p:nvPr/>
      </p:nvGrpSpPr>
      <p:grpSpPr>
        <a:xfrm>
          <a:off x="0" y="0"/>
          <a:ext cx="0" cy="0"/>
          <a:chOff x="0" y="0"/>
          <a:chExt cx="0" cy="0"/>
        </a:xfrm>
      </p:grpSpPr>
      <p:sp>
        <p:nvSpPr>
          <p:cNvPr id="776" name="Google Shape;776;p5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777" name="Google Shape;777;p58"/>
          <p:cNvSpPr txBox="1"/>
          <p:nvPr>
            <p:ph idx="1" type="body"/>
          </p:nvPr>
        </p:nvSpPr>
        <p:spPr>
          <a:xfrm>
            <a:off x="1102267" y="1645033"/>
            <a:ext cx="9987600" cy="43869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500"/>
              </a:spcBef>
              <a:spcAft>
                <a:spcPts val="0"/>
              </a:spcAft>
              <a:buSzPts val="1300"/>
              <a:buFont typeface="Overpass"/>
              <a:buChar char="･"/>
              <a:defRPr>
                <a:latin typeface="Overpass"/>
                <a:ea typeface="Overpass"/>
                <a:cs typeface="Overpass"/>
                <a:sym typeface="Overpass"/>
              </a:defRPr>
            </a:lvl2pPr>
            <a:lvl3pPr indent="-311150" lvl="2" marL="1371600" rtl="0">
              <a:spcBef>
                <a:spcPts val="500"/>
              </a:spcBef>
              <a:spcAft>
                <a:spcPts val="0"/>
              </a:spcAft>
              <a:buSzPts val="1300"/>
              <a:buFont typeface="Overpass"/>
              <a:buChar char="･"/>
              <a:defRPr>
                <a:latin typeface="Overpass"/>
                <a:ea typeface="Overpass"/>
                <a:cs typeface="Overpass"/>
                <a:sym typeface="Overpass"/>
              </a:defRPr>
            </a:lvl3pPr>
            <a:lvl4pPr indent="-311150" lvl="3" marL="1828800" rtl="0">
              <a:spcBef>
                <a:spcPts val="500"/>
              </a:spcBef>
              <a:spcAft>
                <a:spcPts val="0"/>
              </a:spcAft>
              <a:buSzPts val="1300"/>
              <a:buFont typeface="Overpass"/>
              <a:buChar char="･"/>
              <a:defRPr>
                <a:latin typeface="Overpass"/>
                <a:ea typeface="Overpass"/>
                <a:cs typeface="Overpass"/>
                <a:sym typeface="Overpass"/>
              </a:defRPr>
            </a:lvl4pPr>
            <a:lvl5pPr indent="-311150" lvl="4" marL="2286000" rtl="0">
              <a:spcBef>
                <a:spcPts val="500"/>
              </a:spcBef>
              <a:spcAft>
                <a:spcPts val="0"/>
              </a:spcAft>
              <a:buSzPts val="1300"/>
              <a:buFont typeface="Overpass"/>
              <a:buChar char="･"/>
              <a:defRPr>
                <a:latin typeface="Overpass"/>
                <a:ea typeface="Overpass"/>
                <a:cs typeface="Overpass"/>
                <a:sym typeface="Overpass"/>
              </a:defRPr>
            </a:lvl5pPr>
            <a:lvl6pPr indent="-311150" lvl="5" marL="2743200" rtl="0">
              <a:spcBef>
                <a:spcPts val="500"/>
              </a:spcBef>
              <a:spcAft>
                <a:spcPts val="0"/>
              </a:spcAft>
              <a:buSzPts val="1300"/>
              <a:buFont typeface="Overpass"/>
              <a:buChar char="･"/>
              <a:defRPr>
                <a:latin typeface="Overpass"/>
                <a:ea typeface="Overpass"/>
                <a:cs typeface="Overpass"/>
                <a:sym typeface="Overpass"/>
              </a:defRPr>
            </a:lvl6pPr>
            <a:lvl7pPr indent="-311150" lvl="6" marL="3200400" rtl="0">
              <a:spcBef>
                <a:spcPts val="500"/>
              </a:spcBef>
              <a:spcAft>
                <a:spcPts val="0"/>
              </a:spcAft>
              <a:buSzPts val="1300"/>
              <a:buFont typeface="Overpass"/>
              <a:buChar char="･"/>
              <a:defRPr>
                <a:latin typeface="Overpass"/>
                <a:ea typeface="Overpass"/>
                <a:cs typeface="Overpass"/>
                <a:sym typeface="Overpass"/>
              </a:defRPr>
            </a:lvl7pPr>
            <a:lvl8pPr indent="-311150" lvl="7" marL="3657600" rtl="0">
              <a:spcBef>
                <a:spcPts val="500"/>
              </a:spcBef>
              <a:spcAft>
                <a:spcPts val="0"/>
              </a:spcAft>
              <a:buSzPts val="1300"/>
              <a:buFont typeface="Overpass"/>
              <a:buChar char="･"/>
              <a:defRPr>
                <a:latin typeface="Overpass"/>
                <a:ea typeface="Overpass"/>
                <a:cs typeface="Overpass"/>
                <a:sym typeface="Overpass"/>
              </a:defRPr>
            </a:lvl8pPr>
            <a:lvl9pPr indent="-311150" lvl="8" marL="4114800" rtl="0">
              <a:spcBef>
                <a:spcPts val="500"/>
              </a:spcBef>
              <a:spcAft>
                <a:spcPts val="500"/>
              </a:spcAft>
              <a:buSzPts val="1300"/>
              <a:buFont typeface="Overpass"/>
              <a:buChar char="･"/>
              <a:defRPr>
                <a:latin typeface="Overpass"/>
                <a:ea typeface="Overpass"/>
                <a:cs typeface="Overpass"/>
                <a:sym typeface="Overpass"/>
              </a:defRPr>
            </a:lvl9pPr>
          </a:lstStyle>
          <a:p/>
        </p:txBody>
      </p:sp>
      <p:sp>
        <p:nvSpPr>
          <p:cNvPr id="778" name="Google Shape;778;p5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3_1">
    <p:spTree>
      <p:nvGrpSpPr>
        <p:cNvPr id="779" name="Shape 779"/>
        <p:cNvGrpSpPr/>
        <p:nvPr/>
      </p:nvGrpSpPr>
      <p:grpSpPr>
        <a:xfrm>
          <a:off x="0" y="0"/>
          <a:ext cx="0" cy="0"/>
          <a:chOff x="0" y="0"/>
          <a:chExt cx="0" cy="0"/>
        </a:xfrm>
      </p:grpSpPr>
      <p:sp>
        <p:nvSpPr>
          <p:cNvPr id="780" name="Google Shape;780;p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781" name="Google Shape;781;p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782" name="Google Shape;782;p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3" name="Google Shape;783;p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84" name="Google Shape;784;p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785" name="Google Shape;785;p5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4_6">
    <p:spTree>
      <p:nvGrpSpPr>
        <p:cNvPr id="786" name="Shape 786"/>
        <p:cNvGrpSpPr/>
        <p:nvPr/>
      </p:nvGrpSpPr>
      <p:grpSpPr>
        <a:xfrm>
          <a:off x="0" y="0"/>
          <a:ext cx="0" cy="0"/>
          <a:chOff x="0" y="0"/>
          <a:chExt cx="0" cy="0"/>
        </a:xfrm>
      </p:grpSpPr>
      <p:sp>
        <p:nvSpPr>
          <p:cNvPr id="787" name="Google Shape;787;p6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788" name="Google Shape;788;p6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89" name="Google Shape;789;p60"/>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90" name="Google Shape;790;p6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pic>
        <p:nvPicPr>
          <p:cNvPr id="791" name="Google Shape;791;p60"/>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792" name="Google Shape;792;p60"/>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1" name="Google Shape;71;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2" name="Google Shape;72;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3" name="Google Shape;73;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4" name="Google Shape;74;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5" name="Google Shape;75;p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76" name="Google Shape;76;p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77" name="Google Shape;77;p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8" name="Google Shape;78;p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79" name="Google Shape;79;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80" name="Google Shape;80;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81" name="Google Shape;81;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2" name="Google Shape;82;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83" name="Google Shape;83;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_Slide">
  <p:cSld name="1_Content_Slide">
    <p:spTree>
      <p:nvGrpSpPr>
        <p:cNvPr id="793" name="Shape 793"/>
        <p:cNvGrpSpPr/>
        <p:nvPr/>
      </p:nvGrpSpPr>
      <p:grpSpPr>
        <a:xfrm>
          <a:off x="0" y="0"/>
          <a:ext cx="0" cy="0"/>
          <a:chOff x="0" y="0"/>
          <a:chExt cx="0" cy="0"/>
        </a:xfrm>
      </p:grpSpPr>
      <p:sp>
        <p:nvSpPr>
          <p:cNvPr id="794" name="Google Shape;794;p61"/>
          <p:cNvSpPr/>
          <p:nvPr/>
        </p:nvSpPr>
        <p:spPr>
          <a:xfrm>
            <a:off x="-2977" y="-7365"/>
            <a:ext cx="12198000" cy="6865500"/>
          </a:xfrm>
          <a:prstGeom prst="rect">
            <a:avLst/>
          </a:prstGeom>
          <a:solidFill>
            <a:srgbClr val="57595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75959"/>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5" name="Google Shape;795;p61"/>
          <p:cNvSpPr/>
          <p:nvPr/>
        </p:nvSpPr>
        <p:spPr>
          <a:xfrm>
            <a:off x="-2978" y="-7365"/>
            <a:ext cx="232500" cy="6865500"/>
          </a:xfrm>
          <a:prstGeom prst="rect">
            <a:avLst/>
          </a:prstGeom>
          <a:solidFill>
            <a:srgbClr val="69CBC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D5D5D5"/>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6" name="Google Shape;796;p61"/>
          <p:cNvSpPr/>
          <p:nvPr/>
        </p:nvSpPr>
        <p:spPr>
          <a:xfrm>
            <a:off x="-1240" y="4564634"/>
            <a:ext cx="229200" cy="2286000"/>
          </a:xfrm>
          <a:prstGeom prst="rect">
            <a:avLst/>
          </a:prstGeom>
          <a:solidFill>
            <a:srgbClr val="FFFF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500"/>
              <a:buFont typeface="Helvetica Neue"/>
              <a:buNone/>
            </a:pPr>
            <a:r>
              <a:t/>
            </a:r>
            <a:endParaRPr b="0" i="0" sz="1500" u="none" cap="none" strike="noStrike">
              <a:solidFill>
                <a:srgbClr val="000000"/>
              </a:solidFill>
              <a:latin typeface="Helvetica Neue"/>
              <a:ea typeface="Helvetica Neue"/>
              <a:cs typeface="Helvetica Neue"/>
              <a:sym typeface="Helvetica Neue"/>
            </a:endParaRPr>
          </a:p>
        </p:txBody>
      </p:sp>
      <p:sp>
        <p:nvSpPr>
          <p:cNvPr id="797" name="Google Shape;797;p61"/>
          <p:cNvSpPr txBox="1"/>
          <p:nvPr/>
        </p:nvSpPr>
        <p:spPr>
          <a:xfrm rot="-5400000">
            <a:off x="11380570" y="5906844"/>
            <a:ext cx="1368900" cy="1245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700"/>
              <a:buFont typeface="Arial"/>
              <a:buNone/>
            </a:pPr>
            <a:r>
              <a:rPr b="0" i="0" lang="en" sz="700" u="none" cap="none" strike="noStrike">
                <a:solidFill>
                  <a:srgbClr val="FFFFFF"/>
                </a:solidFill>
                <a:latin typeface="Arial"/>
                <a:ea typeface="Arial"/>
                <a:cs typeface="Arial"/>
                <a:sym typeface="Arial"/>
              </a:rPr>
              <a:t>KBTG : BEYOND AGILE: 15.06.2019</a:t>
            </a:r>
            <a:endParaRPr sz="700"/>
          </a:p>
        </p:txBody>
      </p:sp>
      <p:sp>
        <p:nvSpPr>
          <p:cNvPr id="798" name="Google Shape;798;p61"/>
          <p:cNvSpPr txBox="1"/>
          <p:nvPr>
            <p:ph idx="12" type="sldNum"/>
          </p:nvPr>
        </p:nvSpPr>
        <p:spPr>
          <a:xfrm>
            <a:off x="5979516" y="6540500"/>
            <a:ext cx="226800" cy="230700"/>
          </a:xfrm>
          <a:prstGeom prst="rect">
            <a:avLst/>
          </a:prstGeom>
          <a:noFill/>
          <a:ln>
            <a:noFill/>
          </a:ln>
        </p:spPr>
        <p:txBody>
          <a:bodyPr anchorCtr="0" anchor="t" bIns="25400" lIns="25400" spcFirstLastPara="1" rIns="25400" wrap="square" tIns="25400">
            <a:noAutofit/>
          </a:bodyPr>
          <a:lstStyle>
            <a:lvl1pPr indent="0" lvl="0"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900">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6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01" name="Google Shape;801;p6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500"/>
              </a:spcBef>
              <a:spcAft>
                <a:spcPts val="0"/>
              </a:spcAft>
              <a:buSzPts val="1400"/>
              <a:buChar char="･"/>
              <a:defRPr/>
            </a:lvl7pPr>
            <a:lvl8pPr indent="-317500" lvl="7" marL="3657600" rtl="0">
              <a:spcBef>
                <a:spcPts val="500"/>
              </a:spcBef>
              <a:spcAft>
                <a:spcPts val="0"/>
              </a:spcAft>
              <a:buSzPts val="1400"/>
              <a:buChar char="･"/>
              <a:defRPr/>
            </a:lvl8pPr>
            <a:lvl9pPr indent="-317500" lvl="8" marL="4114800" rtl="0">
              <a:spcBef>
                <a:spcPts val="500"/>
              </a:spcBef>
              <a:spcAft>
                <a:spcPts val="500"/>
              </a:spcAft>
              <a:buSzPts val="1400"/>
              <a:buChar char="･"/>
              <a:defRPr/>
            </a:lvl9pPr>
          </a:lstStyle>
          <a:p/>
        </p:txBody>
      </p:sp>
      <p:sp>
        <p:nvSpPr>
          <p:cNvPr id="802" name="Google Shape;802;p62"/>
          <p:cNvSpPr txBox="1"/>
          <p:nvPr>
            <p:ph idx="12" type="sldNum"/>
          </p:nvPr>
        </p:nvSpPr>
        <p:spPr>
          <a:xfrm>
            <a:off x="11296610" y="5907389"/>
            <a:ext cx="731700" cy="524700"/>
          </a:xfrm>
          <a:prstGeom prst="rect">
            <a:avLst/>
          </a:prstGeom>
          <a:noFill/>
          <a:ln>
            <a:noFill/>
          </a:ln>
        </p:spPr>
        <p:txBody>
          <a:bodyPr anchorCtr="0" anchor="ctr" bIns="121900" lIns="121900" spcFirstLastPara="1" rIns="121900" wrap="square" tIns="121900">
            <a:noAutofit/>
          </a:bodyPr>
          <a:lstStyle>
            <a:lvl1pPr lvl="0" rtl="0">
              <a:buNone/>
              <a:defRPr sz="1900">
                <a:solidFill>
                  <a:srgbClr val="666666"/>
                </a:solidFill>
                <a:latin typeface="Proxima Nova"/>
                <a:ea typeface="Proxima Nova"/>
                <a:cs typeface="Proxima Nova"/>
                <a:sym typeface="Proxima Nova"/>
              </a:defRPr>
            </a:lvl1pPr>
            <a:lvl2pPr lvl="1" rtl="0">
              <a:buNone/>
              <a:defRPr sz="1900">
                <a:solidFill>
                  <a:srgbClr val="666666"/>
                </a:solidFill>
                <a:latin typeface="Proxima Nova"/>
                <a:ea typeface="Proxima Nova"/>
                <a:cs typeface="Proxima Nova"/>
                <a:sym typeface="Proxima Nova"/>
              </a:defRPr>
            </a:lvl2pPr>
            <a:lvl3pPr lvl="2" rtl="0">
              <a:buNone/>
              <a:defRPr sz="1900">
                <a:solidFill>
                  <a:srgbClr val="666666"/>
                </a:solidFill>
                <a:latin typeface="Proxima Nova"/>
                <a:ea typeface="Proxima Nova"/>
                <a:cs typeface="Proxima Nova"/>
                <a:sym typeface="Proxima Nova"/>
              </a:defRPr>
            </a:lvl3pPr>
            <a:lvl4pPr lvl="3" rtl="0">
              <a:buNone/>
              <a:defRPr sz="1900">
                <a:solidFill>
                  <a:srgbClr val="666666"/>
                </a:solidFill>
                <a:latin typeface="Proxima Nova"/>
                <a:ea typeface="Proxima Nova"/>
                <a:cs typeface="Proxima Nova"/>
                <a:sym typeface="Proxima Nova"/>
              </a:defRPr>
            </a:lvl4pPr>
            <a:lvl5pPr lvl="4" rtl="0">
              <a:buNone/>
              <a:defRPr sz="1900">
                <a:solidFill>
                  <a:srgbClr val="666666"/>
                </a:solidFill>
                <a:latin typeface="Proxima Nova"/>
                <a:ea typeface="Proxima Nova"/>
                <a:cs typeface="Proxima Nova"/>
                <a:sym typeface="Proxima Nova"/>
              </a:defRPr>
            </a:lvl5pPr>
            <a:lvl6pPr lvl="5" rtl="0">
              <a:buNone/>
              <a:defRPr sz="1900">
                <a:solidFill>
                  <a:srgbClr val="666666"/>
                </a:solidFill>
                <a:latin typeface="Proxima Nova"/>
                <a:ea typeface="Proxima Nova"/>
                <a:cs typeface="Proxima Nova"/>
                <a:sym typeface="Proxima Nova"/>
              </a:defRPr>
            </a:lvl6pPr>
            <a:lvl7pPr lvl="6" rtl="0">
              <a:buNone/>
              <a:defRPr sz="1900">
                <a:solidFill>
                  <a:srgbClr val="666666"/>
                </a:solidFill>
                <a:latin typeface="Proxima Nova"/>
                <a:ea typeface="Proxima Nova"/>
                <a:cs typeface="Proxima Nova"/>
                <a:sym typeface="Proxima Nova"/>
              </a:defRPr>
            </a:lvl7pPr>
            <a:lvl8pPr lvl="7" rtl="0">
              <a:buNone/>
              <a:defRPr sz="1900">
                <a:solidFill>
                  <a:srgbClr val="666666"/>
                </a:solidFill>
                <a:latin typeface="Proxima Nova"/>
                <a:ea typeface="Proxima Nova"/>
                <a:cs typeface="Proxima Nova"/>
                <a:sym typeface="Proxima Nova"/>
              </a:defRPr>
            </a:lvl8pPr>
            <a:lvl9pPr lvl="8" rtl="0">
              <a:buNone/>
              <a:defRPr sz="1900">
                <a:solidFill>
                  <a:srgbClr val="666666"/>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3" name="Shape 803"/>
        <p:cNvGrpSpPr/>
        <p:nvPr/>
      </p:nvGrpSpPr>
      <p:grpSpPr>
        <a:xfrm>
          <a:off x="0" y="0"/>
          <a:ext cx="0" cy="0"/>
          <a:chOff x="0" y="0"/>
          <a:chExt cx="0" cy="0"/>
        </a:xfrm>
      </p:grpSpPr>
      <p:sp>
        <p:nvSpPr>
          <p:cNvPr id="804" name="Google Shape;804;p63"/>
          <p:cNvSpPr txBox="1"/>
          <p:nvPr>
            <p:ph type="title"/>
          </p:nvPr>
        </p:nvSpPr>
        <p:spPr>
          <a:xfrm>
            <a:off x="838201" y="365124"/>
            <a:ext cx="10515600" cy="1325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19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900"/>
              <a:buFont typeface="Arial"/>
              <a:buNone/>
              <a:defRPr b="0" i="0" sz="1900" u="none" cap="none" strike="noStrike">
                <a:solidFill>
                  <a:schemeClr val="dk1"/>
                </a:solidFill>
                <a:latin typeface="Arial"/>
                <a:ea typeface="Arial"/>
                <a:cs typeface="Arial"/>
                <a:sym typeface="Arial"/>
              </a:defRPr>
            </a:lvl9pPr>
          </a:lstStyle>
          <a:p/>
        </p:txBody>
      </p:sp>
      <p:sp>
        <p:nvSpPr>
          <p:cNvPr id="805" name="Google Shape;805;p63"/>
          <p:cNvSpPr txBox="1"/>
          <p:nvPr>
            <p:ph idx="1" type="body"/>
          </p:nvPr>
        </p:nvSpPr>
        <p:spPr>
          <a:xfrm>
            <a:off x="838201" y="1825625"/>
            <a:ext cx="10515600" cy="435120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21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21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21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2100"/>
              </a:spcBef>
              <a:spcAft>
                <a:spcPts val="210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806" name="Google Shape;806;p63"/>
          <p:cNvSpPr txBox="1"/>
          <p:nvPr>
            <p:ph idx="10" type="dt"/>
          </p:nvPr>
        </p:nvSpPr>
        <p:spPr>
          <a:xfrm>
            <a:off x="838201" y="6356351"/>
            <a:ext cx="2743200" cy="3651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888888"/>
              </a:buClr>
              <a:buSzPts val="19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9pPr>
          </a:lstStyle>
          <a:p/>
        </p:txBody>
      </p:sp>
      <p:sp>
        <p:nvSpPr>
          <p:cNvPr id="807" name="Google Shape;807;p63"/>
          <p:cNvSpPr txBox="1"/>
          <p:nvPr>
            <p:ph idx="11" type="ftr"/>
          </p:nvPr>
        </p:nvSpPr>
        <p:spPr>
          <a:xfrm>
            <a:off x="4038600" y="6356351"/>
            <a:ext cx="4114800" cy="3651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888888"/>
              </a:buClr>
              <a:buSzPts val="19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900"/>
              <a:buFont typeface="Calibri"/>
              <a:buNone/>
              <a:defRPr b="0" i="0" sz="1900" u="none" cap="none" strike="noStrike">
                <a:solidFill>
                  <a:schemeClr val="dk1"/>
                </a:solidFill>
                <a:latin typeface="Calibri"/>
                <a:ea typeface="Calibri"/>
                <a:cs typeface="Calibri"/>
                <a:sym typeface="Calibri"/>
              </a:defRPr>
            </a:lvl9pPr>
          </a:lstStyle>
          <a:p/>
        </p:txBody>
      </p:sp>
      <p:sp>
        <p:nvSpPr>
          <p:cNvPr id="808" name="Google Shape;808;p63"/>
          <p:cNvSpPr txBox="1"/>
          <p:nvPr>
            <p:ph idx="12" type="sldNum"/>
          </p:nvPr>
        </p:nvSpPr>
        <p:spPr>
          <a:xfrm>
            <a:off x="0" y="6333200"/>
            <a:ext cx="6480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1pPr>
            <a:lvl2pPr indent="0" lvl="1"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2pPr>
            <a:lvl3pPr indent="0" lvl="2"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3pPr>
            <a:lvl4pPr indent="0" lvl="3"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4pPr>
            <a:lvl5pPr indent="0" lvl="4"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5pPr>
            <a:lvl6pPr indent="0" lvl="5"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6pPr>
            <a:lvl7pPr indent="0" lvl="6"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7pPr>
            <a:lvl8pPr indent="0" lvl="7"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8pPr>
            <a:lvl9pPr indent="0" lvl="8" marL="0" marR="0" rtl="0" algn="r">
              <a:lnSpc>
                <a:spcPct val="100000"/>
              </a:lnSpc>
              <a:spcBef>
                <a:spcPts val="0"/>
              </a:spcBef>
              <a:spcAft>
                <a:spcPts val="0"/>
              </a:spcAft>
              <a:buClr>
                <a:schemeClr val="dk2"/>
              </a:buClr>
              <a:buSzPts val="1700"/>
              <a:buFont typeface="Arial"/>
              <a:buNone/>
              <a:defRPr b="0" i="0" sz="1700" u="none" cap="none" strike="noStrike">
                <a:solidFill>
                  <a:srgbClr val="43434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809" name="Shape 809"/>
        <p:cNvGrpSpPr/>
        <p:nvPr/>
      </p:nvGrpSpPr>
      <p:grpSpPr>
        <a:xfrm>
          <a:off x="0" y="0"/>
          <a:ext cx="0" cy="0"/>
          <a:chOff x="0" y="0"/>
          <a:chExt cx="0" cy="0"/>
        </a:xfrm>
      </p:grpSpPr>
      <p:sp>
        <p:nvSpPr>
          <p:cNvPr id="810" name="Google Shape;810;p6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11" name="Google Shape;811;p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12" name="Google Shape;812;p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13" name="Google Shape;813;p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14" name="Google Shape;814;p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15" name="Google Shape;815;p6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16" name="Google Shape;816;p6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pic>
        <p:nvPicPr>
          <p:cNvPr id="817" name="Google Shape;817;p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34">
    <p:spTree>
      <p:nvGrpSpPr>
        <p:cNvPr id="818" name="Shape 818"/>
        <p:cNvGrpSpPr/>
        <p:nvPr/>
      </p:nvGrpSpPr>
      <p:grpSpPr>
        <a:xfrm>
          <a:off x="0" y="0"/>
          <a:ext cx="0" cy="0"/>
          <a:chOff x="0" y="0"/>
          <a:chExt cx="0" cy="0"/>
        </a:xfrm>
      </p:grpSpPr>
      <p:sp>
        <p:nvSpPr>
          <p:cNvPr id="819" name="Google Shape;819;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820" name="Google Shape;820;p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821" name="Google Shape;821;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22" name="Google Shape;822;p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823" name="Google Shape;823;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4" name="Google Shape;824;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25" name="Google Shape;825;p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826" name="Google Shape;826;p6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27" name="Google Shape;827;p65"/>
          <p:cNvSpPr/>
          <p:nvPr/>
        </p:nvSpPr>
        <p:spPr>
          <a:xfrm>
            <a:off x="10239025" y="213025"/>
            <a:ext cx="1577700" cy="559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9470925" y="6169550"/>
            <a:ext cx="1117200" cy="35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5">
    <p:spTree>
      <p:nvGrpSpPr>
        <p:cNvPr id="829" name="Shape 829"/>
        <p:cNvGrpSpPr/>
        <p:nvPr/>
      </p:nvGrpSpPr>
      <p:grpSpPr>
        <a:xfrm>
          <a:off x="0" y="0"/>
          <a:ext cx="0" cy="0"/>
          <a:chOff x="0" y="0"/>
          <a:chExt cx="0" cy="0"/>
        </a:xfrm>
      </p:grpSpPr>
      <p:sp>
        <p:nvSpPr>
          <p:cNvPr id="830" name="Google Shape;830;p6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31" name="Google Shape;831;p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32" name="Google Shape;832;p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33" name="Google Shape;833;p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34" name="Google Shape;834;p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5" name="Google Shape;835;p6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36" name="Google Shape;836;p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7" name="Google Shape;837;p6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6">
    <p:spTree>
      <p:nvGrpSpPr>
        <p:cNvPr id="838" name="Shape 838"/>
        <p:cNvGrpSpPr/>
        <p:nvPr/>
      </p:nvGrpSpPr>
      <p:grpSpPr>
        <a:xfrm>
          <a:off x="0" y="0"/>
          <a:ext cx="0" cy="0"/>
          <a:chOff x="0" y="0"/>
          <a:chExt cx="0" cy="0"/>
        </a:xfrm>
      </p:grpSpPr>
      <p:sp>
        <p:nvSpPr>
          <p:cNvPr id="839" name="Google Shape;839;p6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40" name="Google Shape;840;p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41" name="Google Shape;841;p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42" name="Google Shape;842;p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3" name="Google Shape;843;p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4" name="Google Shape;844;p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45" name="Google Shape;845;p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46" name="Google Shape;846;p6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7">
    <p:spTree>
      <p:nvGrpSpPr>
        <p:cNvPr id="847" name="Shape 847"/>
        <p:cNvGrpSpPr/>
        <p:nvPr/>
      </p:nvGrpSpPr>
      <p:grpSpPr>
        <a:xfrm>
          <a:off x="0" y="0"/>
          <a:ext cx="0" cy="0"/>
          <a:chOff x="0" y="0"/>
          <a:chExt cx="0" cy="0"/>
        </a:xfrm>
      </p:grpSpPr>
      <p:sp>
        <p:nvSpPr>
          <p:cNvPr id="848" name="Google Shape;848;p6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0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49" name="Google Shape;849;p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50" name="Google Shape;850;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51" name="Google Shape;851;p6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52" name="Google Shape;852;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53" name="Google Shape;853;p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GENERAL DISTRIBUTION</a:t>
            </a:r>
            <a:endParaRPr sz="600">
              <a:solidFill>
                <a:srgbClr val="666666"/>
              </a:solidFill>
              <a:latin typeface="Overpass Light"/>
              <a:ea typeface="Overpass Light"/>
              <a:cs typeface="Overpass Light"/>
              <a:sym typeface="Overpass Light"/>
            </a:endParaRPr>
          </a:p>
        </p:txBody>
      </p:sp>
      <p:pic>
        <p:nvPicPr>
          <p:cNvPr id="854" name="Google Shape;854;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55" name="Google Shape;855;p6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856" name="Google Shape;856;p68"/>
          <p:cNvSpPr txBox="1"/>
          <p:nvPr>
            <p:ph idx="3" type="title"/>
          </p:nvPr>
        </p:nvSpPr>
        <p:spPr>
          <a:xfrm>
            <a:off x="1752600" y="2012800"/>
            <a:ext cx="8686800" cy="3885600"/>
          </a:xfrm>
          <a:prstGeom prst="rect">
            <a:avLst/>
          </a:prstGeom>
        </p:spPr>
        <p:txBody>
          <a:bodyPr anchorCtr="0" anchor="t" bIns="0" lIns="0" spcFirstLastPara="1" rIns="0" wrap="square" tIns="0">
            <a:noAutofit/>
          </a:bodyPr>
          <a:lstStyle>
            <a:lvl1pPr indent="-228600" lvl="0" marL="457200" rtl="0">
              <a:lnSpc>
                <a:spcPct val="130000"/>
              </a:lnSpc>
              <a:spcBef>
                <a:spcPts val="0"/>
              </a:spcBef>
              <a:spcAft>
                <a:spcPts val="0"/>
              </a:spcAft>
              <a:buClr>
                <a:srgbClr val="000000"/>
              </a:buClr>
              <a:buNone/>
              <a:defRPr sz="2400">
                <a:solidFill>
                  <a:srgbClr val="000000"/>
                </a:solidFill>
              </a:defRPr>
            </a:lvl1pPr>
            <a:lvl2pPr indent="-228600" lvl="1" marL="457200" rtl="0">
              <a:lnSpc>
                <a:spcPct val="130000"/>
              </a:lnSpc>
              <a:spcBef>
                <a:spcPts val="0"/>
              </a:spcBef>
              <a:spcAft>
                <a:spcPts val="0"/>
              </a:spcAft>
              <a:buClr>
                <a:srgbClr val="000000"/>
              </a:buClr>
              <a:buNone/>
              <a:defRPr sz="2400">
                <a:solidFill>
                  <a:srgbClr val="000000"/>
                </a:solidFill>
              </a:defRPr>
            </a:lvl2pPr>
            <a:lvl3pPr indent="-228600" lvl="2" marL="457200" rtl="0">
              <a:lnSpc>
                <a:spcPct val="130000"/>
              </a:lnSpc>
              <a:spcBef>
                <a:spcPts val="0"/>
              </a:spcBef>
              <a:spcAft>
                <a:spcPts val="0"/>
              </a:spcAft>
              <a:buClr>
                <a:srgbClr val="000000"/>
              </a:buClr>
              <a:buNone/>
              <a:defRPr sz="2400">
                <a:solidFill>
                  <a:srgbClr val="000000"/>
                </a:solidFill>
              </a:defRPr>
            </a:lvl3pPr>
            <a:lvl4pPr indent="-228600" lvl="3" marL="457200" rtl="0">
              <a:lnSpc>
                <a:spcPct val="130000"/>
              </a:lnSpc>
              <a:spcBef>
                <a:spcPts val="0"/>
              </a:spcBef>
              <a:spcAft>
                <a:spcPts val="0"/>
              </a:spcAft>
              <a:buClr>
                <a:srgbClr val="000000"/>
              </a:buClr>
              <a:buNone/>
              <a:defRPr sz="2400">
                <a:solidFill>
                  <a:srgbClr val="000000"/>
                </a:solidFill>
              </a:defRPr>
            </a:lvl4pPr>
            <a:lvl5pPr indent="-228600" lvl="4" marL="457200" rtl="0">
              <a:lnSpc>
                <a:spcPct val="130000"/>
              </a:lnSpc>
              <a:spcBef>
                <a:spcPts val="0"/>
              </a:spcBef>
              <a:spcAft>
                <a:spcPts val="0"/>
              </a:spcAft>
              <a:buClr>
                <a:srgbClr val="000000"/>
              </a:buClr>
              <a:buNone/>
              <a:defRPr sz="2400">
                <a:solidFill>
                  <a:srgbClr val="000000"/>
                </a:solidFill>
              </a:defRPr>
            </a:lvl5pPr>
            <a:lvl6pPr indent="-228600" lvl="5" marL="457200" rtl="0">
              <a:lnSpc>
                <a:spcPct val="130000"/>
              </a:lnSpc>
              <a:spcBef>
                <a:spcPts val="0"/>
              </a:spcBef>
              <a:spcAft>
                <a:spcPts val="0"/>
              </a:spcAft>
              <a:buClr>
                <a:srgbClr val="000000"/>
              </a:buClr>
              <a:buNone/>
              <a:defRPr sz="2400">
                <a:solidFill>
                  <a:srgbClr val="000000"/>
                </a:solidFill>
              </a:defRPr>
            </a:lvl6pPr>
            <a:lvl7pPr indent="-228600" lvl="6" marL="457200" rtl="0">
              <a:lnSpc>
                <a:spcPct val="130000"/>
              </a:lnSpc>
              <a:spcBef>
                <a:spcPts val="0"/>
              </a:spcBef>
              <a:spcAft>
                <a:spcPts val="0"/>
              </a:spcAft>
              <a:buClr>
                <a:srgbClr val="000000"/>
              </a:buClr>
              <a:buNone/>
              <a:defRPr sz="2400">
                <a:solidFill>
                  <a:srgbClr val="000000"/>
                </a:solidFill>
              </a:defRPr>
            </a:lvl7pPr>
            <a:lvl8pPr indent="-228600" lvl="7" marL="457200" rtl="0">
              <a:lnSpc>
                <a:spcPct val="130000"/>
              </a:lnSpc>
              <a:spcBef>
                <a:spcPts val="0"/>
              </a:spcBef>
              <a:spcAft>
                <a:spcPts val="0"/>
              </a:spcAft>
              <a:buClr>
                <a:srgbClr val="000000"/>
              </a:buClr>
              <a:buNone/>
              <a:defRPr sz="2400">
                <a:solidFill>
                  <a:srgbClr val="000000"/>
                </a:solidFill>
              </a:defRPr>
            </a:lvl8pPr>
            <a:lvl9pPr indent="-228600" lvl="8" marL="457200" rtl="0">
              <a:lnSpc>
                <a:spcPct val="130000"/>
              </a:lnSpc>
              <a:spcBef>
                <a:spcPts val="0"/>
              </a:spcBef>
              <a:spcAft>
                <a:spcPts val="0"/>
              </a:spcAft>
              <a:buClr>
                <a:srgbClr val="000000"/>
              </a:buClr>
              <a:buNone/>
              <a:defRPr sz="2400">
                <a:solidFill>
                  <a:srgbClr val="000000"/>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13">
    <p:spTree>
      <p:nvGrpSpPr>
        <p:cNvPr id="857" name="Shape 857"/>
        <p:cNvGrpSpPr/>
        <p:nvPr/>
      </p:nvGrpSpPr>
      <p:grpSpPr>
        <a:xfrm>
          <a:off x="0" y="0"/>
          <a:ext cx="0" cy="0"/>
          <a:chOff x="0" y="0"/>
          <a:chExt cx="0" cy="0"/>
        </a:xfrm>
      </p:grpSpPr>
      <p:sp>
        <p:nvSpPr>
          <p:cNvPr id="858" name="Google Shape;858;p69"/>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859" name="Google Shape;859;p69"/>
          <p:cNvSpPr txBox="1"/>
          <p:nvPr>
            <p:ph idx="1" type="body"/>
          </p:nvPr>
        </p:nvSpPr>
        <p:spPr>
          <a:xfrm>
            <a:off x="1102267" y="1645033"/>
            <a:ext cx="9987600" cy="4386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Overpass"/>
              <a:buChar char="●"/>
              <a:defRPr>
                <a:latin typeface="Overpass"/>
                <a:ea typeface="Overpass"/>
                <a:cs typeface="Overpass"/>
                <a:sym typeface="Overpass"/>
              </a:defRPr>
            </a:lvl1pPr>
            <a:lvl2pPr indent="-311150" lvl="1" marL="914400" rtl="0" algn="l">
              <a:lnSpc>
                <a:spcPct val="115000"/>
              </a:lnSpc>
              <a:spcBef>
                <a:spcPts val="0"/>
              </a:spcBef>
              <a:spcAft>
                <a:spcPts val="0"/>
              </a:spcAft>
              <a:buSzPts val="1300"/>
              <a:buFont typeface="Overpass"/>
              <a:buChar char="○"/>
              <a:defRPr>
                <a:latin typeface="Overpass"/>
                <a:ea typeface="Overpass"/>
                <a:cs typeface="Overpass"/>
                <a:sym typeface="Overpass"/>
              </a:defRPr>
            </a:lvl2pPr>
            <a:lvl3pPr indent="-311150" lvl="2" marL="1371600" rtl="0" algn="l">
              <a:lnSpc>
                <a:spcPct val="115000"/>
              </a:lnSpc>
              <a:spcBef>
                <a:spcPts val="0"/>
              </a:spcBef>
              <a:spcAft>
                <a:spcPts val="0"/>
              </a:spcAft>
              <a:buSzPts val="1300"/>
              <a:buFont typeface="Overpass"/>
              <a:buChar char="■"/>
              <a:defRPr>
                <a:latin typeface="Overpass"/>
                <a:ea typeface="Overpass"/>
                <a:cs typeface="Overpass"/>
                <a:sym typeface="Overpass"/>
              </a:defRPr>
            </a:lvl3pPr>
            <a:lvl4pPr indent="-311150" lvl="3" marL="1828800" rtl="0" algn="l">
              <a:lnSpc>
                <a:spcPct val="115000"/>
              </a:lnSpc>
              <a:spcBef>
                <a:spcPts val="0"/>
              </a:spcBef>
              <a:spcAft>
                <a:spcPts val="0"/>
              </a:spcAft>
              <a:buSzPts val="1300"/>
              <a:buFont typeface="Overpass"/>
              <a:buChar char="●"/>
              <a:defRPr>
                <a:latin typeface="Overpass"/>
                <a:ea typeface="Overpass"/>
                <a:cs typeface="Overpass"/>
                <a:sym typeface="Overpass"/>
              </a:defRPr>
            </a:lvl4pPr>
            <a:lvl5pPr indent="-311150" lvl="4" marL="2286000" rtl="0" algn="l">
              <a:lnSpc>
                <a:spcPct val="115000"/>
              </a:lnSpc>
              <a:spcBef>
                <a:spcPts val="0"/>
              </a:spcBef>
              <a:spcAft>
                <a:spcPts val="0"/>
              </a:spcAft>
              <a:buSzPts val="1300"/>
              <a:buFont typeface="Overpass"/>
              <a:buChar char="○"/>
              <a:defRPr>
                <a:latin typeface="Overpass"/>
                <a:ea typeface="Overpass"/>
                <a:cs typeface="Overpass"/>
                <a:sym typeface="Overpass"/>
              </a:defRPr>
            </a:lvl5pPr>
            <a:lvl6pPr indent="-311150" lvl="5" marL="2743200" rtl="0" algn="l">
              <a:lnSpc>
                <a:spcPct val="115000"/>
              </a:lnSpc>
              <a:spcBef>
                <a:spcPts val="0"/>
              </a:spcBef>
              <a:spcAft>
                <a:spcPts val="0"/>
              </a:spcAft>
              <a:buSzPts val="1300"/>
              <a:buFont typeface="Overpass"/>
              <a:buChar char="■"/>
              <a:defRPr>
                <a:latin typeface="Overpass"/>
                <a:ea typeface="Overpass"/>
                <a:cs typeface="Overpass"/>
                <a:sym typeface="Overpass"/>
              </a:defRPr>
            </a:lvl6pPr>
            <a:lvl7pPr indent="-311150" lvl="6" marL="3200400" rtl="0" algn="l">
              <a:lnSpc>
                <a:spcPct val="115000"/>
              </a:lnSpc>
              <a:spcBef>
                <a:spcPts val="0"/>
              </a:spcBef>
              <a:spcAft>
                <a:spcPts val="0"/>
              </a:spcAft>
              <a:buSzPts val="1300"/>
              <a:buFont typeface="Overpass"/>
              <a:buChar char="●"/>
              <a:defRPr>
                <a:latin typeface="Overpass"/>
                <a:ea typeface="Overpass"/>
                <a:cs typeface="Overpass"/>
                <a:sym typeface="Overpass"/>
              </a:defRPr>
            </a:lvl7pPr>
            <a:lvl8pPr indent="-311150" lvl="7" marL="3657600" rtl="0" algn="l">
              <a:lnSpc>
                <a:spcPct val="115000"/>
              </a:lnSpc>
              <a:spcBef>
                <a:spcPts val="0"/>
              </a:spcBef>
              <a:spcAft>
                <a:spcPts val="0"/>
              </a:spcAft>
              <a:buSzPts val="1300"/>
              <a:buFont typeface="Overpass"/>
              <a:buChar char="○"/>
              <a:defRPr>
                <a:latin typeface="Overpass"/>
                <a:ea typeface="Overpass"/>
                <a:cs typeface="Overpass"/>
                <a:sym typeface="Overpass"/>
              </a:defRPr>
            </a:lvl8pPr>
            <a:lvl9pPr indent="-311150" lvl="8" marL="4114800" rtl="0" algn="l">
              <a:lnSpc>
                <a:spcPct val="115000"/>
              </a:lnSpc>
              <a:spcBef>
                <a:spcPts val="0"/>
              </a:spcBef>
              <a:spcAft>
                <a:spcPts val="0"/>
              </a:spcAft>
              <a:buSzPts val="1300"/>
              <a:buFont typeface="Overpass"/>
              <a:buChar char="■"/>
              <a:defRPr>
                <a:latin typeface="Overpass"/>
                <a:ea typeface="Overpass"/>
                <a:cs typeface="Overpass"/>
                <a:sym typeface="Overpass"/>
              </a:defRPr>
            </a:lvl9pPr>
          </a:lstStyle>
          <a:p/>
        </p:txBody>
      </p:sp>
      <p:sp>
        <p:nvSpPr>
          <p:cNvPr id="860" name="Google Shape;860;p69"/>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Overpass"/>
              <a:buNone/>
              <a:defRPr>
                <a:latin typeface="Overpass"/>
                <a:ea typeface="Overpass"/>
                <a:cs typeface="Overpass"/>
                <a:sym typeface="Overpass"/>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TITLE_3">
    <p:spTree>
      <p:nvGrpSpPr>
        <p:cNvPr id="861" name="Shape 861"/>
        <p:cNvGrpSpPr/>
        <p:nvPr/>
      </p:nvGrpSpPr>
      <p:grpSpPr>
        <a:xfrm>
          <a:off x="0" y="0"/>
          <a:ext cx="0" cy="0"/>
          <a:chOff x="0" y="0"/>
          <a:chExt cx="0" cy="0"/>
        </a:xfrm>
      </p:grpSpPr>
      <p:sp>
        <p:nvSpPr>
          <p:cNvPr id="862" name="Google Shape;862;p70"/>
          <p:cNvSpPr txBox="1"/>
          <p:nvPr>
            <p:ph type="title"/>
          </p:nvPr>
        </p:nvSpPr>
        <p:spPr>
          <a:xfrm>
            <a:off x="1102200" y="2214300"/>
            <a:ext cx="9987600" cy="24297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4300"/>
              <a:buNone/>
              <a:defRPr>
                <a:latin typeface="Overpass"/>
                <a:ea typeface="Overpass"/>
                <a:cs typeface="Overpass"/>
                <a:sym typeface="Overpass"/>
              </a:defRPr>
            </a:lvl1pPr>
            <a:lvl2pPr lvl="1" rtl="0" algn="ctr">
              <a:lnSpc>
                <a:spcPct val="100000"/>
              </a:lnSpc>
              <a:spcBef>
                <a:spcPts val="0"/>
              </a:spcBef>
              <a:spcAft>
                <a:spcPts val="0"/>
              </a:spcAft>
              <a:buSzPts val="4300"/>
              <a:buNone/>
              <a:defRPr/>
            </a:lvl2pPr>
            <a:lvl3pPr lvl="2" rtl="0" algn="ctr">
              <a:lnSpc>
                <a:spcPct val="100000"/>
              </a:lnSpc>
              <a:spcBef>
                <a:spcPts val="0"/>
              </a:spcBef>
              <a:spcAft>
                <a:spcPts val="0"/>
              </a:spcAft>
              <a:buSzPts val="4300"/>
              <a:buNone/>
              <a:defRPr/>
            </a:lvl3pPr>
            <a:lvl4pPr lvl="3" rtl="0" algn="ctr">
              <a:lnSpc>
                <a:spcPct val="100000"/>
              </a:lnSpc>
              <a:spcBef>
                <a:spcPts val="0"/>
              </a:spcBef>
              <a:spcAft>
                <a:spcPts val="0"/>
              </a:spcAft>
              <a:buSzPts val="4300"/>
              <a:buNone/>
              <a:defRPr/>
            </a:lvl4pPr>
            <a:lvl5pPr lvl="4" rtl="0" algn="ctr">
              <a:lnSpc>
                <a:spcPct val="100000"/>
              </a:lnSpc>
              <a:spcBef>
                <a:spcPts val="0"/>
              </a:spcBef>
              <a:spcAft>
                <a:spcPts val="0"/>
              </a:spcAft>
              <a:buSzPts val="4300"/>
              <a:buNone/>
              <a:defRPr/>
            </a:lvl5pPr>
            <a:lvl6pPr lvl="5" rtl="0" algn="ctr">
              <a:lnSpc>
                <a:spcPct val="100000"/>
              </a:lnSpc>
              <a:spcBef>
                <a:spcPts val="0"/>
              </a:spcBef>
              <a:spcAft>
                <a:spcPts val="0"/>
              </a:spcAft>
              <a:buSzPts val="4300"/>
              <a:buNone/>
              <a:defRPr/>
            </a:lvl6pPr>
            <a:lvl7pPr lvl="6" rtl="0" algn="ctr">
              <a:lnSpc>
                <a:spcPct val="100000"/>
              </a:lnSpc>
              <a:spcBef>
                <a:spcPts val="0"/>
              </a:spcBef>
              <a:spcAft>
                <a:spcPts val="0"/>
              </a:spcAft>
              <a:buSzPts val="4300"/>
              <a:buNone/>
              <a:defRPr/>
            </a:lvl7pPr>
            <a:lvl8pPr lvl="7" rtl="0" algn="ctr">
              <a:lnSpc>
                <a:spcPct val="100000"/>
              </a:lnSpc>
              <a:spcBef>
                <a:spcPts val="0"/>
              </a:spcBef>
              <a:spcAft>
                <a:spcPts val="0"/>
              </a:spcAft>
              <a:buSzPts val="4300"/>
              <a:buNone/>
              <a:defRPr/>
            </a:lvl8pPr>
            <a:lvl9pPr lvl="8" rtl="0" algn="ctr">
              <a:lnSpc>
                <a:spcPct val="100000"/>
              </a:lnSpc>
              <a:spcBef>
                <a:spcPts val="0"/>
              </a:spcBef>
              <a:spcAft>
                <a:spcPts val="0"/>
              </a:spcAft>
              <a:buSzPts val="4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86" name="Google Shape;86;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87" name="Google Shape;87;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8" name="Google Shape;88;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9" name="Google Shape;89;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90" name="Google Shape;90;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1" name="Google Shape;91;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_38">
    <p:spTree>
      <p:nvGrpSpPr>
        <p:cNvPr id="863" name="Shape 863"/>
        <p:cNvGrpSpPr/>
        <p:nvPr/>
      </p:nvGrpSpPr>
      <p:grpSpPr>
        <a:xfrm>
          <a:off x="0" y="0"/>
          <a:ext cx="0" cy="0"/>
          <a:chOff x="0" y="0"/>
          <a:chExt cx="0" cy="0"/>
        </a:xfrm>
      </p:grpSpPr>
      <p:sp>
        <p:nvSpPr>
          <p:cNvPr id="864" name="Google Shape;864;p7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65" name="Google Shape;865;p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66" name="Google Shape;866;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867" name="Google Shape;867;p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8" name="Google Shape;868;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69" name="Google Shape;869;p7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70" name="Google Shape;870;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1" name="Google Shape;871;p71"/>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875" name="Shape 875"/>
        <p:cNvGrpSpPr/>
        <p:nvPr/>
      </p:nvGrpSpPr>
      <p:grpSpPr>
        <a:xfrm>
          <a:off x="0" y="0"/>
          <a:ext cx="0" cy="0"/>
          <a:chOff x="0" y="0"/>
          <a:chExt cx="0" cy="0"/>
        </a:xfrm>
      </p:grpSpPr>
      <p:sp>
        <p:nvSpPr>
          <p:cNvPr id="876" name="Google Shape;876;p73"/>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77" name="Google Shape;877;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78" name="Google Shape;878;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879" name="Google Shape;879;p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0" name="Google Shape;880;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81" name="Google Shape;881;p7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82" name="Google Shape;882;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83" name="Google Shape;883;p73"/>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884" name="Shape 884"/>
        <p:cNvGrpSpPr/>
        <p:nvPr/>
      </p:nvGrpSpPr>
      <p:grpSpPr>
        <a:xfrm>
          <a:off x="0" y="0"/>
          <a:ext cx="0" cy="0"/>
          <a:chOff x="0" y="0"/>
          <a:chExt cx="0" cy="0"/>
        </a:xfrm>
      </p:grpSpPr>
      <p:sp>
        <p:nvSpPr>
          <p:cNvPr id="885" name="Google Shape;885;p74"/>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86" name="Google Shape;886;p74"/>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887" name="Google Shape;887;p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88" name="Google Shape;888;p7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889" name="Google Shape;889;p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0" name="Google Shape;890;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891" name="Google Shape;891;p7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92" name="Google Shape;892;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3" name="Google Shape;893;p74"/>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894" name="Shape 894"/>
        <p:cNvGrpSpPr/>
        <p:nvPr/>
      </p:nvGrpSpPr>
      <p:grpSpPr>
        <a:xfrm>
          <a:off x="0" y="0"/>
          <a:ext cx="0" cy="0"/>
          <a:chOff x="0" y="0"/>
          <a:chExt cx="0" cy="0"/>
        </a:xfrm>
      </p:grpSpPr>
      <p:sp>
        <p:nvSpPr>
          <p:cNvPr id="895" name="Google Shape;895;p7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896" name="Google Shape;896;p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897" name="Google Shape;897;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898" name="Google Shape;898;p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9" name="Google Shape;899;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00" name="Google Shape;900;p7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901" name="Google Shape;901;p75"/>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902" name="Google Shape;902;p75"/>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903" name="Shape 903"/>
        <p:cNvGrpSpPr/>
        <p:nvPr/>
      </p:nvGrpSpPr>
      <p:grpSpPr>
        <a:xfrm>
          <a:off x="0" y="0"/>
          <a:ext cx="0" cy="0"/>
          <a:chOff x="0" y="0"/>
          <a:chExt cx="0" cy="0"/>
        </a:xfrm>
      </p:grpSpPr>
      <p:sp>
        <p:nvSpPr>
          <p:cNvPr id="904" name="Google Shape;904;p7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05" name="Google Shape;905;p76"/>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906" name="Google Shape;906;p76"/>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907" name="Google Shape;907;p76"/>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908" name="Google Shape;908;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09" name="Google Shape;909;p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910" name="Google Shape;910;p76"/>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911" name="Google Shape;911;p76"/>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912" name="Shape 912"/>
        <p:cNvGrpSpPr/>
        <p:nvPr/>
      </p:nvGrpSpPr>
      <p:grpSpPr>
        <a:xfrm>
          <a:off x="0" y="0"/>
          <a:ext cx="0" cy="0"/>
          <a:chOff x="0" y="0"/>
          <a:chExt cx="0" cy="0"/>
        </a:xfrm>
      </p:grpSpPr>
      <p:sp>
        <p:nvSpPr>
          <p:cNvPr id="913" name="Google Shape;913;p77"/>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14" name="Google Shape;914;p77"/>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915" name="Google Shape;915;p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916" name="Google Shape;916;p7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917" name="Google Shape;917;p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8" name="Google Shape;918;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919" name="Google Shape;919;p77"/>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20" name="Google Shape;920;p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921" name="Shape 921"/>
        <p:cNvGrpSpPr/>
        <p:nvPr/>
      </p:nvGrpSpPr>
      <p:grpSpPr>
        <a:xfrm>
          <a:off x="0" y="0"/>
          <a:ext cx="0" cy="0"/>
          <a:chOff x="0" y="0"/>
          <a:chExt cx="0" cy="0"/>
        </a:xfrm>
      </p:grpSpPr>
      <p:sp>
        <p:nvSpPr>
          <p:cNvPr id="922" name="Google Shape;922;p78"/>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23" name="Google Shape;923;p78"/>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24" name="Google Shape;924;p78"/>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25" name="Google Shape;925;p78"/>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926" name="Google Shape;926;p7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27" name="Google Shape;927;p7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28" name="Google Shape;928;p7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29" name="Google Shape;929;p7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930" name="Shape 930"/>
        <p:cNvGrpSpPr/>
        <p:nvPr/>
      </p:nvGrpSpPr>
      <p:grpSpPr>
        <a:xfrm>
          <a:off x="0" y="0"/>
          <a:ext cx="0" cy="0"/>
          <a:chOff x="0" y="0"/>
          <a:chExt cx="0" cy="0"/>
        </a:xfrm>
      </p:grpSpPr>
      <p:sp>
        <p:nvSpPr>
          <p:cNvPr id="931" name="Google Shape;931;p79"/>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32" name="Google Shape;932;p79"/>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33" name="Google Shape;933;p79"/>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34" name="Google Shape;934;p79"/>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35" name="Google Shape;935;p79"/>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36" name="Google Shape;936;p79"/>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37" name="Google Shape;937;p79"/>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38" name="Google Shape;938;p79"/>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39" name="Google Shape;939;p79"/>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40" name="Google Shape;940;p79"/>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41" name="Google Shape;941;p79"/>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942" name="Google Shape;942;p79"/>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943" name="Google Shape;943;p79"/>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44" name="Google Shape;944;p79"/>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945" name="Google Shape;945;p79"/>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946" name="Shape 946"/>
        <p:cNvGrpSpPr/>
        <p:nvPr/>
      </p:nvGrpSpPr>
      <p:grpSpPr>
        <a:xfrm>
          <a:off x="0" y="0"/>
          <a:ext cx="0" cy="0"/>
          <a:chOff x="0" y="0"/>
          <a:chExt cx="0" cy="0"/>
        </a:xfrm>
      </p:grpSpPr>
      <p:sp>
        <p:nvSpPr>
          <p:cNvPr id="947" name="Google Shape;947;p80"/>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48" name="Google Shape;948;p80"/>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49" name="Google Shape;949;p80"/>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50" name="Google Shape;950;p80"/>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951" name="Google Shape;951;p8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52" name="Google Shape;952;p8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53" name="Google Shape;953;p8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54" name="Google Shape;954;p80"/>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955" name="Shape 955"/>
        <p:cNvGrpSpPr/>
        <p:nvPr/>
      </p:nvGrpSpPr>
      <p:grpSpPr>
        <a:xfrm>
          <a:off x="0" y="0"/>
          <a:ext cx="0" cy="0"/>
          <a:chOff x="0" y="0"/>
          <a:chExt cx="0" cy="0"/>
        </a:xfrm>
      </p:grpSpPr>
      <p:sp>
        <p:nvSpPr>
          <p:cNvPr id="956" name="Google Shape;956;p81"/>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57" name="Google Shape;957;p81"/>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58" name="Google Shape;958;p81"/>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59" name="Google Shape;959;p81"/>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60" name="Google Shape;960;p81"/>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61" name="Google Shape;961;p81"/>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62" name="Google Shape;962;p81"/>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63" name="Google Shape;963;p81"/>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64" name="Google Shape;964;p81"/>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65" name="Google Shape;965;p81"/>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66" name="Google Shape;966;p81"/>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967" name="Google Shape;967;p81"/>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968" name="Google Shape;968;p81"/>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69" name="Google Shape;969;p81"/>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970" name="Google Shape;970;p81"/>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94" name="Google Shape;94;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95" name="Google Shape;95;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 name="Google Shape;96;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99" name="Google Shape;99;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971" name="Shape 971"/>
        <p:cNvGrpSpPr/>
        <p:nvPr/>
      </p:nvGrpSpPr>
      <p:grpSpPr>
        <a:xfrm>
          <a:off x="0" y="0"/>
          <a:ext cx="0" cy="0"/>
          <a:chOff x="0" y="0"/>
          <a:chExt cx="0" cy="0"/>
        </a:xfrm>
      </p:grpSpPr>
      <p:sp>
        <p:nvSpPr>
          <p:cNvPr id="972" name="Google Shape;972;p82"/>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73" name="Google Shape;973;p82"/>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74" name="Google Shape;974;p82"/>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975" name="Google Shape;975;p82"/>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976" name="Google Shape;976;p8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977" name="Google Shape;977;p8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78" name="Google Shape;978;p8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79" name="Google Shape;979;p82"/>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980" name="Shape 980"/>
        <p:cNvGrpSpPr/>
        <p:nvPr/>
      </p:nvGrpSpPr>
      <p:grpSpPr>
        <a:xfrm>
          <a:off x="0" y="0"/>
          <a:ext cx="0" cy="0"/>
          <a:chOff x="0" y="0"/>
          <a:chExt cx="0" cy="0"/>
        </a:xfrm>
      </p:grpSpPr>
      <p:sp>
        <p:nvSpPr>
          <p:cNvPr id="981" name="Google Shape;981;p83"/>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82" name="Google Shape;982;p83"/>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83" name="Google Shape;983;p83"/>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84" name="Google Shape;984;p83"/>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85" name="Google Shape;985;p83"/>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86" name="Google Shape;986;p83"/>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87" name="Google Shape;987;p83"/>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88" name="Google Shape;988;p83"/>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89" name="Google Shape;989;p83"/>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90" name="Google Shape;990;p83"/>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91" name="Google Shape;991;p83"/>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992" name="Google Shape;992;p83"/>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993" name="Google Shape;993;p83"/>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94" name="Google Shape;994;p83"/>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995" name="Google Shape;995;p83"/>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996" name="Shape 996"/>
        <p:cNvGrpSpPr/>
        <p:nvPr/>
      </p:nvGrpSpPr>
      <p:grpSpPr>
        <a:xfrm>
          <a:off x="0" y="0"/>
          <a:ext cx="0" cy="0"/>
          <a:chOff x="0" y="0"/>
          <a:chExt cx="0" cy="0"/>
        </a:xfrm>
      </p:grpSpPr>
      <p:sp>
        <p:nvSpPr>
          <p:cNvPr id="997" name="Google Shape;997;p84"/>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998" name="Google Shape;998;p8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999" name="Google Shape;999;p8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00" name="Google Shape;1000;p8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1001" name="Google Shape;1001;p8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002" name="Google Shape;1002;p8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03" name="Google Shape;1003;p8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04" name="Google Shape;1004;p8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1005" name="Shape 1005"/>
        <p:cNvGrpSpPr/>
        <p:nvPr/>
      </p:nvGrpSpPr>
      <p:grpSpPr>
        <a:xfrm>
          <a:off x="0" y="0"/>
          <a:ext cx="0" cy="0"/>
          <a:chOff x="0" y="0"/>
          <a:chExt cx="0" cy="0"/>
        </a:xfrm>
      </p:grpSpPr>
      <p:sp>
        <p:nvSpPr>
          <p:cNvPr id="1006" name="Google Shape;1006;p8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07" name="Google Shape;1007;p8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008" name="Google Shape;1008;p8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09" name="Google Shape;1009;p8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10" name="Google Shape;1010;p8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11" name="Google Shape;1011;p8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12" name="Google Shape;1012;p8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13" name="Google Shape;1013;p8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14" name="Google Shape;1014;p8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15" name="Google Shape;1015;p8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16" name="Google Shape;1016;p8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17" name="Google Shape;1017;p8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18" name="Google Shape;1018;p8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19" name="Google Shape;1019;p8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20" name="Google Shape;1020;p8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1021" name="Shape 1021"/>
        <p:cNvGrpSpPr/>
        <p:nvPr/>
      </p:nvGrpSpPr>
      <p:grpSpPr>
        <a:xfrm>
          <a:off x="0" y="0"/>
          <a:ext cx="0" cy="0"/>
          <a:chOff x="0" y="0"/>
          <a:chExt cx="0" cy="0"/>
        </a:xfrm>
      </p:grpSpPr>
      <p:sp>
        <p:nvSpPr>
          <p:cNvPr id="1022" name="Google Shape;1022;p8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23" name="Google Shape;1023;p8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1024" name="Google Shape;1024;p8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25" name="Google Shape;1025;p8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26" name="Google Shape;1026;p86"/>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27" name="Google Shape;1027;p86"/>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028" name="Google Shape;1028;p8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1029" name="Google Shape;1029;p8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1030" name="Shape 1030"/>
        <p:cNvGrpSpPr/>
        <p:nvPr/>
      </p:nvGrpSpPr>
      <p:grpSpPr>
        <a:xfrm>
          <a:off x="0" y="0"/>
          <a:ext cx="0" cy="0"/>
          <a:chOff x="0" y="0"/>
          <a:chExt cx="0" cy="0"/>
        </a:xfrm>
      </p:grpSpPr>
      <p:sp>
        <p:nvSpPr>
          <p:cNvPr id="1031" name="Google Shape;1031;p8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32" name="Google Shape;1032;p8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1033" name="Google Shape;1033;p8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34" name="Google Shape;1034;p8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35" name="Google Shape;1035;p8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36" name="Google Shape;1036;p8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37" name="Google Shape;1037;p8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38" name="Google Shape;1038;p8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39" name="Google Shape;1039;p8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40" name="Google Shape;1040;p8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41" name="Google Shape;1041;p8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42" name="Google Shape;1042;p8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43" name="Google Shape;1043;p8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44" name="Google Shape;1044;p8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45" name="Google Shape;1045;p8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1046" name="Shape 1046"/>
        <p:cNvGrpSpPr/>
        <p:nvPr/>
      </p:nvGrpSpPr>
      <p:grpSpPr>
        <a:xfrm>
          <a:off x="0" y="0"/>
          <a:ext cx="0" cy="0"/>
          <a:chOff x="0" y="0"/>
          <a:chExt cx="0" cy="0"/>
        </a:xfrm>
      </p:grpSpPr>
      <p:sp>
        <p:nvSpPr>
          <p:cNvPr id="1047" name="Google Shape;1047;p88"/>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48" name="Google Shape;1048;p88"/>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49" name="Google Shape;1049;p88"/>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50" name="Google Shape;1050;p88"/>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1051" name="Google Shape;1051;p8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052" name="Google Shape;1052;p8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53" name="Google Shape;1053;p8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54" name="Google Shape;1054;p8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1055" name="Shape 1055"/>
        <p:cNvGrpSpPr/>
        <p:nvPr/>
      </p:nvGrpSpPr>
      <p:grpSpPr>
        <a:xfrm>
          <a:off x="0" y="0"/>
          <a:ext cx="0" cy="0"/>
          <a:chOff x="0" y="0"/>
          <a:chExt cx="0" cy="0"/>
        </a:xfrm>
      </p:grpSpPr>
      <p:sp>
        <p:nvSpPr>
          <p:cNvPr id="1056" name="Google Shape;1056;p89"/>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057" name="Google Shape;1057;p89"/>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1058" name="Google Shape;1058;p89"/>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059" name="Google Shape;1059;p89"/>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060" name="Google Shape;1060;p89"/>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061" name="Google Shape;1061;p89"/>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062" name="Google Shape;1062;p89"/>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063" name="Google Shape;1063;p89"/>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064" name="Google Shape;1064;p89"/>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065" name="Google Shape;1065;p89"/>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066" name="Google Shape;1066;p89"/>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67" name="Google Shape;1067;p89"/>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68" name="Google Shape;1068;p89"/>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69" name="Google Shape;1069;p89"/>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70" name="Google Shape;1070;p89"/>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1071" name="Shape 1071"/>
        <p:cNvGrpSpPr/>
        <p:nvPr/>
      </p:nvGrpSpPr>
      <p:grpSpPr>
        <a:xfrm>
          <a:off x="0" y="0"/>
          <a:ext cx="0" cy="0"/>
          <a:chOff x="0" y="0"/>
          <a:chExt cx="0" cy="0"/>
        </a:xfrm>
      </p:grpSpPr>
      <p:pic>
        <p:nvPicPr>
          <p:cNvPr id="1072" name="Google Shape;1072;p90"/>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1073" name="Google Shape;1073;p90"/>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1074" name="Google Shape;1074;p90"/>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1075" name="Google Shape;1075;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076" name="Google Shape;1076;p90"/>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077" name="Shape 1077"/>
        <p:cNvGrpSpPr/>
        <p:nvPr/>
      </p:nvGrpSpPr>
      <p:grpSpPr>
        <a:xfrm>
          <a:off x="0" y="0"/>
          <a:ext cx="0" cy="0"/>
          <a:chOff x="0" y="0"/>
          <a:chExt cx="0" cy="0"/>
        </a:xfrm>
      </p:grpSpPr>
      <p:sp>
        <p:nvSpPr>
          <p:cNvPr id="1078" name="Google Shape;1078;p9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1079" name="Google Shape;1079;p9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80" name="Google Shape;1080;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081" name="Google Shape;1081;p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82" name="Google Shape;1082;p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1083" name="Google Shape;1083;p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1084" name="Google Shape;1084;p9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1085" name="Google Shape;1085;p9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2" name="Google Shape;102;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08" name="Google Shape;108;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1086" name="Shape 1086"/>
        <p:cNvGrpSpPr/>
        <p:nvPr/>
      </p:nvGrpSpPr>
      <p:grpSpPr>
        <a:xfrm>
          <a:off x="0" y="0"/>
          <a:ext cx="0" cy="0"/>
          <a:chOff x="0" y="0"/>
          <a:chExt cx="0" cy="0"/>
        </a:xfrm>
      </p:grpSpPr>
      <p:sp>
        <p:nvSpPr>
          <p:cNvPr id="1087" name="Google Shape;1087;p9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1088" name="Google Shape;1088;p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89" name="Google Shape;1089;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090" name="Google Shape;1090;p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91" name="Google Shape;1091;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1092" name="Google Shape;1092;p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1093" name="Google Shape;1093;p9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94" name="Google Shape;1094;p92"/>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1095" name="Shape 1095"/>
        <p:cNvGrpSpPr/>
        <p:nvPr/>
      </p:nvGrpSpPr>
      <p:grpSpPr>
        <a:xfrm>
          <a:off x="0" y="0"/>
          <a:ext cx="0" cy="0"/>
          <a:chOff x="0" y="0"/>
          <a:chExt cx="0" cy="0"/>
        </a:xfrm>
      </p:grpSpPr>
      <p:sp>
        <p:nvSpPr>
          <p:cNvPr id="1096" name="Google Shape;1096;p9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1097" name="Google Shape;1097;p9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98" name="Google Shape;1098;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1099" name="Google Shape;1099;p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00" name="Google Shape;1100;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1101" name="Google Shape;1101;p9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02" name="Google Shape;1102;p9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03" name="Google Shape;1103;p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1104" name="Google Shape;1104;p9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105" name="Shape 1105"/>
        <p:cNvGrpSpPr/>
        <p:nvPr/>
      </p:nvGrpSpPr>
      <p:grpSpPr>
        <a:xfrm>
          <a:off x="0" y="0"/>
          <a:ext cx="0" cy="0"/>
          <a:chOff x="0" y="0"/>
          <a:chExt cx="0" cy="0"/>
        </a:xfrm>
      </p:grpSpPr>
      <p:sp>
        <p:nvSpPr>
          <p:cNvPr id="1106" name="Google Shape;1106;p9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1107" name="Google Shape;1107;p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08" name="Google Shape;1108;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109" name="Google Shape;1109;p9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1110" name="Google Shape;1110;p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11" name="Google Shape;1111;p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1112" name="Google Shape;1112;p9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1113" name="Shape 1113"/>
        <p:cNvGrpSpPr/>
        <p:nvPr/>
      </p:nvGrpSpPr>
      <p:grpSpPr>
        <a:xfrm>
          <a:off x="0" y="0"/>
          <a:ext cx="0" cy="0"/>
          <a:chOff x="0" y="0"/>
          <a:chExt cx="0" cy="0"/>
        </a:xfrm>
      </p:grpSpPr>
      <p:sp>
        <p:nvSpPr>
          <p:cNvPr id="1114" name="Google Shape;1114;p95"/>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1115" name="Shape 1115"/>
        <p:cNvGrpSpPr/>
        <p:nvPr/>
      </p:nvGrpSpPr>
      <p:grpSpPr>
        <a:xfrm>
          <a:off x="0" y="0"/>
          <a:ext cx="0" cy="0"/>
          <a:chOff x="0" y="0"/>
          <a:chExt cx="0" cy="0"/>
        </a:xfrm>
      </p:grpSpPr>
      <p:sp>
        <p:nvSpPr>
          <p:cNvPr id="1116" name="Google Shape;1116;p9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1117" name="Google Shape;1117;p9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18" name="Google Shape;1118;p9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19" name="Google Shape;1119;p9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1120" name="Google Shape;1120;p9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1121" name="Google Shape;1121;p9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1122" name="Google Shape;1122;p9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1123" name="Shape 1123"/>
        <p:cNvGrpSpPr/>
        <p:nvPr/>
      </p:nvGrpSpPr>
      <p:grpSpPr>
        <a:xfrm>
          <a:off x="0" y="0"/>
          <a:ext cx="0" cy="0"/>
          <a:chOff x="0" y="0"/>
          <a:chExt cx="0" cy="0"/>
        </a:xfrm>
      </p:grpSpPr>
      <p:sp>
        <p:nvSpPr>
          <p:cNvPr id="1124" name="Google Shape;1124;p97"/>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1125" name="Google Shape;1125;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26" name="Google Shape;1126;p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127" name="Google Shape;1127;p97"/>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28" name="Google Shape;1128;p97"/>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129" name="Google Shape;1129;p97"/>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1130" name="Google Shape;1130;p9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1131" name="Google Shape;1131;p97"/>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1132" name="Google Shape;1132;p97"/>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1133" name="Shape 1133"/>
        <p:cNvGrpSpPr/>
        <p:nvPr/>
      </p:nvGrpSpPr>
      <p:grpSpPr>
        <a:xfrm>
          <a:off x="0" y="0"/>
          <a:ext cx="0" cy="0"/>
          <a:chOff x="0" y="0"/>
          <a:chExt cx="0" cy="0"/>
        </a:xfrm>
      </p:grpSpPr>
      <p:sp>
        <p:nvSpPr>
          <p:cNvPr id="1134" name="Google Shape;1134;p9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35" name="Google Shape;1135;p9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1136" name="Google Shape;1136;p98"/>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1137" name="Shape 1137"/>
        <p:cNvGrpSpPr/>
        <p:nvPr/>
      </p:nvGrpSpPr>
      <p:grpSpPr>
        <a:xfrm>
          <a:off x="0" y="0"/>
          <a:ext cx="0" cy="0"/>
          <a:chOff x="0" y="0"/>
          <a:chExt cx="0" cy="0"/>
        </a:xfrm>
      </p:grpSpPr>
      <p:sp>
        <p:nvSpPr>
          <p:cNvPr id="1138" name="Google Shape;1138;p99"/>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139" name="Google Shape;1139;p99"/>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1140" name="Google Shape;1140;p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1141" name="Google Shape;1141;p99"/>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1142" name="Google Shape;1142;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43" name="Google Shape;1143;p9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1144" name="Google Shape;1144;p9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145" name="Google Shape;1145;p9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1146" name="Google Shape;1146;p99"/>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1149" name="Google Shape;1149;p10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150" name="Google Shape;1150;p100"/>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1151" name="Google Shape;1151;p100"/>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1152" name="Shape 1152"/>
        <p:cNvGrpSpPr/>
        <p:nvPr/>
      </p:nvGrpSpPr>
      <p:grpSpPr>
        <a:xfrm>
          <a:off x="0" y="0"/>
          <a:ext cx="0" cy="0"/>
          <a:chOff x="0" y="0"/>
          <a:chExt cx="0" cy="0"/>
        </a:xfrm>
      </p:grpSpPr>
      <p:sp>
        <p:nvSpPr>
          <p:cNvPr id="1153" name="Google Shape;1153;p10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71" Type="http://schemas.openxmlformats.org/officeDocument/2006/relationships/theme" Target="../theme/theme2.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10.xml"/><Relationship Id="rId42" Type="http://schemas.openxmlformats.org/officeDocument/2006/relationships/slideLayout" Target="../slideLayouts/slideLayout112.xml"/><Relationship Id="rId41" Type="http://schemas.openxmlformats.org/officeDocument/2006/relationships/slideLayout" Target="../slideLayouts/slideLayout111.xml"/><Relationship Id="rId44" Type="http://schemas.openxmlformats.org/officeDocument/2006/relationships/slideLayout" Target="../slideLayouts/slideLayout114.xml"/><Relationship Id="rId43" Type="http://schemas.openxmlformats.org/officeDocument/2006/relationships/slideLayout" Target="../slideLayouts/slideLayout113.xml"/><Relationship Id="rId45" Type="http://schemas.openxmlformats.org/officeDocument/2006/relationships/theme" Target="../theme/theme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31" Type="http://schemas.openxmlformats.org/officeDocument/2006/relationships/slideLayout" Target="../slideLayouts/slideLayout101.xml"/><Relationship Id="rId30" Type="http://schemas.openxmlformats.org/officeDocument/2006/relationships/slideLayout" Target="../slideLayouts/slideLayout100.xml"/><Relationship Id="rId33" Type="http://schemas.openxmlformats.org/officeDocument/2006/relationships/slideLayout" Target="../slideLayouts/slideLayout103.xml"/><Relationship Id="rId32" Type="http://schemas.openxmlformats.org/officeDocument/2006/relationships/slideLayout" Target="../slideLayouts/slideLayout102.xml"/><Relationship Id="rId35" Type="http://schemas.openxmlformats.org/officeDocument/2006/relationships/slideLayout" Target="../slideLayouts/slideLayout105.xml"/><Relationship Id="rId34" Type="http://schemas.openxmlformats.org/officeDocument/2006/relationships/slideLayout" Target="../slideLayouts/slideLayout104.xml"/><Relationship Id="rId37" Type="http://schemas.openxmlformats.org/officeDocument/2006/relationships/slideLayout" Target="../slideLayouts/slideLayout107.xml"/><Relationship Id="rId36" Type="http://schemas.openxmlformats.org/officeDocument/2006/relationships/slideLayout" Target="../slideLayouts/slideLayout106.xml"/><Relationship Id="rId39" Type="http://schemas.openxmlformats.org/officeDocument/2006/relationships/slideLayout" Target="../slideLayouts/slideLayout109.xml"/><Relationship Id="rId38" Type="http://schemas.openxmlformats.org/officeDocument/2006/relationships/slideLayout" Target="../slideLayouts/slideLayout108.xml"/><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26" Type="http://schemas.openxmlformats.org/officeDocument/2006/relationships/slideLayout" Target="../slideLayouts/slideLayout96.xml"/><Relationship Id="rId25" Type="http://schemas.openxmlformats.org/officeDocument/2006/relationships/slideLayout" Target="../slideLayouts/slideLayout95.xml"/><Relationship Id="rId28" Type="http://schemas.openxmlformats.org/officeDocument/2006/relationships/slideLayout" Target="../slideLayouts/slideLayout98.xml"/><Relationship Id="rId27" Type="http://schemas.openxmlformats.org/officeDocument/2006/relationships/slideLayout" Target="../slideLayouts/slideLayout97.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8" name="Google Shape;8;p1"/>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solidFill>
                  <a:srgbClr val="CCCCCC"/>
                </a:solidFill>
                <a:latin typeface="Red Hat Text Medium"/>
                <a:ea typeface="Red Hat Text Medium"/>
                <a:cs typeface="Red Hat Text Medium"/>
                <a:sym typeface="Red Hat Text Medium"/>
              </a:rPr>
              <a:t>GENERAL DISTRIBUTION</a:t>
            </a:r>
            <a:endParaRPr sz="700">
              <a:solidFill>
                <a:srgbClr val="CCCCCC"/>
              </a:solidFill>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2" name="Shape 872"/>
        <p:cNvGrpSpPr/>
        <p:nvPr/>
      </p:nvGrpSpPr>
      <p:grpSpPr>
        <a:xfrm>
          <a:off x="0" y="0"/>
          <a:ext cx="0" cy="0"/>
          <a:chOff x="0" y="0"/>
          <a:chExt cx="0" cy="0"/>
        </a:xfrm>
      </p:grpSpPr>
      <p:sp>
        <p:nvSpPr>
          <p:cNvPr id="873" name="Google Shape;873;p72"/>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874" name="Google Shape;874;p7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04.png"/><Relationship Id="rId4" Type="http://schemas.openxmlformats.org/officeDocument/2006/relationships/image" Target="../media/image97.png"/><Relationship Id="rId5"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07.png"/><Relationship Id="rId4" Type="http://schemas.openxmlformats.org/officeDocument/2006/relationships/image" Target="../media/image111.png"/><Relationship Id="rId9" Type="http://schemas.openxmlformats.org/officeDocument/2006/relationships/image" Target="../media/image112.png"/><Relationship Id="rId5" Type="http://schemas.openxmlformats.org/officeDocument/2006/relationships/image" Target="../media/image114.png"/><Relationship Id="rId6" Type="http://schemas.openxmlformats.org/officeDocument/2006/relationships/image" Target="../media/image109.png"/><Relationship Id="rId7" Type="http://schemas.openxmlformats.org/officeDocument/2006/relationships/image" Target="../media/image113.png"/><Relationship Id="rId8"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07.png"/><Relationship Id="rId4" Type="http://schemas.openxmlformats.org/officeDocument/2006/relationships/image" Target="../media/image115.png"/><Relationship Id="rId9"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4.png"/><Relationship Id="rId7" Type="http://schemas.openxmlformats.org/officeDocument/2006/relationships/image" Target="../media/image109.png"/><Relationship Id="rId8"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13.png"/><Relationship Id="rId4" Type="http://schemas.openxmlformats.org/officeDocument/2006/relationships/image" Target="../media/image111.png"/><Relationship Id="rId5" Type="http://schemas.openxmlformats.org/officeDocument/2006/relationships/image" Target="../media/image107.png"/><Relationship Id="rId6" Type="http://schemas.openxmlformats.org/officeDocument/2006/relationships/image" Target="../media/image110.png"/><Relationship Id="rId7"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19.png"/><Relationship Id="rId5" Type="http://schemas.openxmlformats.org/officeDocument/2006/relationships/image" Target="../media/image107.png"/><Relationship Id="rId6" Type="http://schemas.openxmlformats.org/officeDocument/2006/relationships/image" Target="../media/image123.png"/><Relationship Id="rId7" Type="http://schemas.openxmlformats.org/officeDocument/2006/relationships/image" Target="../media/image110.png"/><Relationship Id="rId8"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09.png"/><Relationship Id="rId5" Type="http://schemas.openxmlformats.org/officeDocument/2006/relationships/image" Target="../media/image107.png"/><Relationship Id="rId6" Type="http://schemas.openxmlformats.org/officeDocument/2006/relationships/image" Target="../media/image110.png"/><Relationship Id="rId7" Type="http://schemas.openxmlformats.org/officeDocument/2006/relationships/image" Target="../media/image118.png"/><Relationship Id="rId8" Type="http://schemas.openxmlformats.org/officeDocument/2006/relationships/image" Target="../media/image114.png"/><Relationship Id="rId11" Type="http://schemas.openxmlformats.org/officeDocument/2006/relationships/image" Target="../media/image115.png"/><Relationship Id="rId10" Type="http://schemas.openxmlformats.org/officeDocument/2006/relationships/hyperlink" Target="https://blog.openshift.com/chaining-build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09.png"/><Relationship Id="rId5" Type="http://schemas.openxmlformats.org/officeDocument/2006/relationships/image" Target="../media/image107.png"/><Relationship Id="rId6" Type="http://schemas.openxmlformats.org/officeDocument/2006/relationships/image" Target="../media/image110.png"/><Relationship Id="rId7" Type="http://schemas.openxmlformats.org/officeDocument/2006/relationships/image" Target="../media/image118.png"/><Relationship Id="rId8" Type="http://schemas.openxmlformats.org/officeDocument/2006/relationships/image" Target="../media/image114.png"/><Relationship Id="rId11" Type="http://schemas.openxmlformats.org/officeDocument/2006/relationships/image" Target="../media/image115.png"/><Relationship Id="rId10" Type="http://schemas.openxmlformats.org/officeDocument/2006/relationships/hyperlink" Target="https://blog.openshift.com/chaining-buil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 Id="rId3" Type="http://schemas.openxmlformats.org/officeDocument/2006/relationships/image" Target="../media/image112.png"/><Relationship Id="rId4" Type="http://schemas.openxmlformats.org/officeDocument/2006/relationships/image" Target="../media/image107.png"/><Relationship Id="rId5" Type="http://schemas.openxmlformats.org/officeDocument/2006/relationships/image" Target="../media/image1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 Id="rId3"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 Id="rId3" Type="http://schemas.openxmlformats.org/officeDocument/2006/relationships/image" Target="../media/image1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4.xml"/><Relationship Id="rId3" Type="http://schemas.openxmlformats.org/officeDocument/2006/relationships/image" Target="../media/image1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5.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6.png"/><Relationship Id="rId7" Type="http://schemas.openxmlformats.org/officeDocument/2006/relationships/image" Target="../media/image1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6.png"/><Relationship Id="rId7"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7.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6.png"/><Relationship Id="rId7" Type="http://schemas.openxmlformats.org/officeDocument/2006/relationships/image" Target="../media/image1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8.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6.png"/><Relationship Id="rId7" Type="http://schemas.openxmlformats.org/officeDocument/2006/relationships/image" Target="../media/image1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107.png"/><Relationship Id="rId6" Type="http://schemas.openxmlformats.org/officeDocument/2006/relationships/image" Target="../media/image126.png"/><Relationship Id="rId7" Type="http://schemas.openxmlformats.org/officeDocument/2006/relationships/image" Target="../media/image1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76.png"/><Relationship Id="rId4" Type="http://schemas.openxmlformats.org/officeDocument/2006/relationships/image" Target="../media/image7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8.xml"/><Relationship Id="rId3" Type="http://schemas.openxmlformats.org/officeDocument/2006/relationships/image" Target="../media/image133.png"/><Relationship Id="rId4" Type="http://schemas.openxmlformats.org/officeDocument/2006/relationships/image" Target="../media/image139.gif"/><Relationship Id="rId5" Type="http://schemas.openxmlformats.org/officeDocument/2006/relationships/image" Target="../media/image1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76.png"/><Relationship Id="rId4" Type="http://schemas.openxmlformats.org/officeDocument/2006/relationships/image" Target="../media/image8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07.png"/><Relationship Id="rId4" Type="http://schemas.openxmlformats.org/officeDocument/2006/relationships/image" Target="../media/image111.png"/><Relationship Id="rId9" Type="http://schemas.openxmlformats.org/officeDocument/2006/relationships/image" Target="../media/image112.png"/><Relationship Id="rId5" Type="http://schemas.openxmlformats.org/officeDocument/2006/relationships/image" Target="../media/image114.png"/><Relationship Id="rId6" Type="http://schemas.openxmlformats.org/officeDocument/2006/relationships/image" Target="../media/image109.png"/><Relationship Id="rId7" Type="http://schemas.openxmlformats.org/officeDocument/2006/relationships/image" Target="../media/image113.png"/><Relationship Id="rId8" Type="http://schemas.openxmlformats.org/officeDocument/2006/relationships/image" Target="../media/image1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 Id="rId3" Type="http://schemas.openxmlformats.org/officeDocument/2006/relationships/image" Target="../media/image130.png"/><Relationship Id="rId4" Type="http://schemas.openxmlformats.org/officeDocument/2006/relationships/image" Target="../media/image128.png"/><Relationship Id="rId9" Type="http://schemas.openxmlformats.org/officeDocument/2006/relationships/image" Target="../media/image136.png"/><Relationship Id="rId5" Type="http://schemas.openxmlformats.org/officeDocument/2006/relationships/image" Target="../media/image129.png"/><Relationship Id="rId6" Type="http://schemas.openxmlformats.org/officeDocument/2006/relationships/image" Target="../media/image134.png"/><Relationship Id="rId7" Type="http://schemas.openxmlformats.org/officeDocument/2006/relationships/image" Target="../media/image137.png"/><Relationship Id="rId8" Type="http://schemas.openxmlformats.org/officeDocument/2006/relationships/image" Target="../media/image131.png"/><Relationship Id="rId11" Type="http://schemas.openxmlformats.org/officeDocument/2006/relationships/image" Target="../media/image135.png"/><Relationship Id="rId10" Type="http://schemas.openxmlformats.org/officeDocument/2006/relationships/image" Target="../media/image138.png"/><Relationship Id="rId12" Type="http://schemas.openxmlformats.org/officeDocument/2006/relationships/hyperlink" Target="https://github.com/chatapazar/demo-1.gi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79.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85.png"/><Relationship Id="rId4" Type="http://schemas.openxmlformats.org/officeDocument/2006/relationships/image" Target="../media/image88.png"/><Relationship Id="rId5" Type="http://schemas.openxmlformats.org/officeDocument/2006/relationships/image" Target="../media/image93.png"/><Relationship Id="rId6" Type="http://schemas.openxmlformats.org/officeDocument/2006/relationships/image" Target="../media/image96.png"/><Relationship Id="rId7"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98.png"/><Relationship Id="rId4" Type="http://schemas.openxmlformats.org/officeDocument/2006/relationships/image" Target="../media/image103.png"/><Relationship Id="rId9" Type="http://schemas.openxmlformats.org/officeDocument/2006/relationships/image" Target="../media/image96.png"/><Relationship Id="rId5" Type="http://schemas.openxmlformats.org/officeDocument/2006/relationships/image" Target="../media/image106.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1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246" name="Google Shape;1246;p117"/>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247" name="Google Shape;1247;p11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Application Modernization Series</a:t>
            </a:r>
            <a:endParaRPr b="1"/>
          </a:p>
        </p:txBody>
      </p:sp>
      <p:sp>
        <p:nvSpPr>
          <p:cNvPr id="1248" name="Google Shape;1248;p11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Chatchai  Kongmanee</a:t>
            </a:r>
            <a:endParaRPr/>
          </a:p>
          <a:p>
            <a:pPr indent="0" lvl="0" marL="0" rtl="0" algn="l">
              <a:spcBef>
                <a:spcPts val="0"/>
              </a:spcBef>
              <a:spcAft>
                <a:spcPts val="0"/>
              </a:spcAft>
              <a:buNone/>
            </a:pPr>
            <a:r>
              <a:rPr lang="en"/>
              <a:t>Specialist Solution Architect</a:t>
            </a:r>
            <a:endParaRPr/>
          </a:p>
          <a:p>
            <a:pPr indent="0" lvl="0" marL="0" rtl="0" algn="l">
              <a:spcBef>
                <a:spcPts val="0"/>
              </a:spcBef>
              <a:spcAft>
                <a:spcPts val="0"/>
              </a:spcAft>
              <a:buNone/>
            </a:pPr>
            <a:r>
              <a:rPr lang="en"/>
              <a:t>Red Hat, Thailand</a:t>
            </a:r>
            <a:endParaRPr/>
          </a:p>
        </p:txBody>
      </p:sp>
      <p:sp>
        <p:nvSpPr>
          <p:cNvPr id="1249" name="Google Shape;1249;p117"/>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DevOps and CI/CD</a:t>
            </a:r>
            <a:endParaRPr>
              <a:solidFill>
                <a:schemeClr val="accent3"/>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29" name="Google Shape;1429;p126"/>
          <p:cNvSpPr txBox="1"/>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spcBef>
                <a:spcPts val="0"/>
              </a:spcBef>
              <a:spcAft>
                <a:spcPts val="0"/>
              </a:spcAft>
              <a:buNone/>
            </a:pPr>
            <a:r>
              <a:rPr lang="en" sz="900">
                <a:solidFill>
                  <a:srgbClr val="EE0000"/>
                </a:solidFill>
                <a:latin typeface="Overpass SemiBold"/>
                <a:ea typeface="Overpass SemiBold"/>
                <a:cs typeface="Overpass SemiBold"/>
                <a:sym typeface="Overpass SemiBold"/>
              </a:rPr>
              <a:t>WHAT IS CI/CD?</a:t>
            </a:r>
            <a:endParaRPr sz="900">
              <a:solidFill>
                <a:srgbClr val="EE0000"/>
              </a:solidFill>
              <a:latin typeface="Overpass SemiBold"/>
              <a:ea typeface="Overpass SemiBold"/>
              <a:cs typeface="Overpass SemiBold"/>
              <a:sym typeface="Overpass SemiBold"/>
            </a:endParaRPr>
          </a:p>
        </p:txBody>
      </p:sp>
      <p:sp>
        <p:nvSpPr>
          <p:cNvPr id="1430" name="Google Shape;1430;p126"/>
          <p:cNvSpPr txBox="1"/>
          <p:nvPr/>
        </p:nvSpPr>
        <p:spPr>
          <a:xfrm>
            <a:off x="885050" y="1252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800">
                <a:solidFill>
                  <a:srgbClr val="000000"/>
                </a:solidFill>
                <a:latin typeface="Red Hat Display"/>
                <a:ea typeface="Red Hat Display"/>
                <a:cs typeface="Red Hat Display"/>
                <a:sym typeface="Red Hat Display"/>
              </a:rPr>
              <a:t>Continuous Integration &amp; Continuous Delivery</a:t>
            </a:r>
            <a:endParaRPr sz="2800">
              <a:solidFill>
                <a:srgbClr val="000000"/>
              </a:solidFill>
              <a:latin typeface="Red Hat Display"/>
              <a:ea typeface="Red Hat Display"/>
              <a:cs typeface="Red Hat Display"/>
              <a:sym typeface="Red Hat Display"/>
            </a:endParaRPr>
          </a:p>
        </p:txBody>
      </p:sp>
      <p:sp>
        <p:nvSpPr>
          <p:cNvPr id="1431" name="Google Shape;1431;p126"/>
          <p:cNvSpPr/>
          <p:nvPr/>
        </p:nvSpPr>
        <p:spPr>
          <a:xfrm>
            <a:off x="1076025" y="2992600"/>
            <a:ext cx="1836600" cy="716700"/>
          </a:xfrm>
          <a:prstGeom prst="chevron">
            <a:avLst>
              <a:gd fmla="val 32865"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Build</a:t>
            </a:r>
            <a:endParaRPr>
              <a:solidFill>
                <a:srgbClr val="FFFFFF"/>
              </a:solidFill>
              <a:latin typeface="Red Hat Text Medium"/>
              <a:ea typeface="Red Hat Text Medium"/>
              <a:cs typeface="Red Hat Text Medium"/>
              <a:sym typeface="Red Hat Text Medium"/>
            </a:endParaRPr>
          </a:p>
        </p:txBody>
      </p:sp>
      <p:sp>
        <p:nvSpPr>
          <p:cNvPr id="1432" name="Google Shape;1432;p126"/>
          <p:cNvSpPr/>
          <p:nvPr/>
        </p:nvSpPr>
        <p:spPr>
          <a:xfrm>
            <a:off x="2720141" y="2992600"/>
            <a:ext cx="1836600" cy="716700"/>
          </a:xfrm>
          <a:prstGeom prst="chevron">
            <a:avLst>
              <a:gd fmla="val 32865"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Test</a:t>
            </a:r>
            <a:endParaRPr>
              <a:solidFill>
                <a:srgbClr val="FFFFFF"/>
              </a:solidFill>
              <a:latin typeface="Red Hat Text Medium"/>
              <a:ea typeface="Red Hat Text Medium"/>
              <a:cs typeface="Red Hat Text Medium"/>
              <a:sym typeface="Red Hat Text Medium"/>
            </a:endParaRPr>
          </a:p>
        </p:txBody>
      </p:sp>
      <p:sp>
        <p:nvSpPr>
          <p:cNvPr id="1433" name="Google Shape;1433;p126"/>
          <p:cNvSpPr/>
          <p:nvPr/>
        </p:nvSpPr>
        <p:spPr>
          <a:xfrm>
            <a:off x="4364257" y="2992600"/>
            <a:ext cx="1836600" cy="716700"/>
          </a:xfrm>
          <a:prstGeom prst="chevron">
            <a:avLst>
              <a:gd fmla="val 32865"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Security Checks</a:t>
            </a:r>
            <a:endParaRPr>
              <a:solidFill>
                <a:srgbClr val="FFFFFF"/>
              </a:solidFill>
              <a:latin typeface="Red Hat Text Medium"/>
              <a:ea typeface="Red Hat Text Medium"/>
              <a:cs typeface="Red Hat Text Medium"/>
              <a:sym typeface="Red Hat Text Medium"/>
            </a:endParaRPr>
          </a:p>
        </p:txBody>
      </p:sp>
      <p:sp>
        <p:nvSpPr>
          <p:cNvPr id="1434" name="Google Shape;1434;p126"/>
          <p:cNvSpPr/>
          <p:nvPr/>
        </p:nvSpPr>
        <p:spPr>
          <a:xfrm>
            <a:off x="6008373" y="2992600"/>
            <a:ext cx="1836600" cy="716700"/>
          </a:xfrm>
          <a:prstGeom prst="chevron">
            <a:avLst>
              <a:gd fmla="val 32865"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Release</a:t>
            </a:r>
            <a:endParaRPr>
              <a:solidFill>
                <a:srgbClr val="FFFFFF"/>
              </a:solidFill>
              <a:latin typeface="Red Hat Text Medium"/>
              <a:ea typeface="Red Hat Text Medium"/>
              <a:cs typeface="Red Hat Text Medium"/>
              <a:sym typeface="Red Hat Text Medium"/>
            </a:endParaRPr>
          </a:p>
        </p:txBody>
      </p:sp>
      <p:sp>
        <p:nvSpPr>
          <p:cNvPr id="1435" name="Google Shape;1435;p126"/>
          <p:cNvSpPr/>
          <p:nvPr/>
        </p:nvSpPr>
        <p:spPr>
          <a:xfrm>
            <a:off x="7652489" y="2992600"/>
            <a:ext cx="1836600" cy="716700"/>
          </a:xfrm>
          <a:prstGeom prst="chevron">
            <a:avLst>
              <a:gd fmla="val 32865"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Deploy</a:t>
            </a:r>
            <a:br>
              <a:rPr lang="en">
                <a:solidFill>
                  <a:srgbClr val="FFFFFF"/>
                </a:solidFill>
                <a:latin typeface="Red Hat Text Medium"/>
                <a:ea typeface="Red Hat Text Medium"/>
                <a:cs typeface="Red Hat Text Medium"/>
                <a:sym typeface="Red Hat Text Medium"/>
              </a:rPr>
            </a:br>
            <a:r>
              <a:rPr lang="en">
                <a:solidFill>
                  <a:srgbClr val="FFFFFF"/>
                </a:solidFill>
                <a:latin typeface="Red Hat Text Medium"/>
                <a:ea typeface="Red Hat Text Medium"/>
                <a:cs typeface="Red Hat Text Medium"/>
                <a:sym typeface="Red Hat Text Medium"/>
              </a:rPr>
              <a:t>Stage</a:t>
            </a:r>
            <a:endParaRPr>
              <a:solidFill>
                <a:srgbClr val="FFFFFF"/>
              </a:solidFill>
              <a:latin typeface="Red Hat Text Medium"/>
              <a:ea typeface="Red Hat Text Medium"/>
              <a:cs typeface="Red Hat Text Medium"/>
              <a:sym typeface="Red Hat Text Medium"/>
            </a:endParaRPr>
          </a:p>
        </p:txBody>
      </p:sp>
      <p:sp>
        <p:nvSpPr>
          <p:cNvPr id="1436" name="Google Shape;1436;p126"/>
          <p:cNvSpPr/>
          <p:nvPr/>
        </p:nvSpPr>
        <p:spPr>
          <a:xfrm>
            <a:off x="9296605" y="2992600"/>
            <a:ext cx="1836600" cy="716700"/>
          </a:xfrm>
          <a:prstGeom prst="chevron">
            <a:avLst>
              <a:gd fmla="val 32865"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Deploy</a:t>
            </a:r>
            <a:br>
              <a:rPr lang="en">
                <a:solidFill>
                  <a:srgbClr val="FFFFFF"/>
                </a:solidFill>
                <a:latin typeface="Red Hat Text Medium"/>
                <a:ea typeface="Red Hat Text Medium"/>
                <a:cs typeface="Red Hat Text Medium"/>
                <a:sym typeface="Red Hat Text Medium"/>
              </a:rPr>
            </a:br>
            <a:r>
              <a:rPr lang="en">
                <a:solidFill>
                  <a:srgbClr val="FFFFFF"/>
                </a:solidFill>
                <a:latin typeface="Red Hat Text Medium"/>
                <a:ea typeface="Red Hat Text Medium"/>
                <a:cs typeface="Red Hat Text Medium"/>
                <a:sym typeface="Red Hat Text Medium"/>
              </a:rPr>
              <a:t>Prod</a:t>
            </a:r>
            <a:endParaRPr>
              <a:solidFill>
                <a:srgbClr val="FFFFFF"/>
              </a:solidFill>
              <a:latin typeface="Red Hat Text Medium"/>
              <a:ea typeface="Red Hat Text Medium"/>
              <a:cs typeface="Red Hat Text Medium"/>
              <a:sym typeface="Red Hat Text Medium"/>
            </a:endParaRPr>
          </a:p>
        </p:txBody>
      </p:sp>
      <p:sp>
        <p:nvSpPr>
          <p:cNvPr id="1437" name="Google Shape;1437;p126"/>
          <p:cNvSpPr txBox="1"/>
          <p:nvPr/>
        </p:nvSpPr>
        <p:spPr>
          <a:xfrm>
            <a:off x="3270150" y="4351331"/>
            <a:ext cx="25080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D85C6"/>
                </a:solidFill>
                <a:latin typeface="Red Hat Text Medium"/>
                <a:ea typeface="Red Hat Text Medium"/>
                <a:cs typeface="Red Hat Text Medium"/>
                <a:sym typeface="Red Hat Text Medium"/>
              </a:rPr>
              <a:t>Continuous Integration</a:t>
            </a:r>
            <a:endParaRPr>
              <a:solidFill>
                <a:srgbClr val="3D85C6"/>
              </a:solidFill>
              <a:latin typeface="Red Hat Text Medium"/>
              <a:ea typeface="Red Hat Text Medium"/>
              <a:cs typeface="Red Hat Text Medium"/>
              <a:sym typeface="Red Hat Text Medium"/>
            </a:endParaRPr>
          </a:p>
        </p:txBody>
      </p:sp>
      <p:sp>
        <p:nvSpPr>
          <p:cNvPr id="1438" name="Google Shape;1438;p126"/>
          <p:cNvSpPr txBox="1"/>
          <p:nvPr/>
        </p:nvSpPr>
        <p:spPr>
          <a:xfrm>
            <a:off x="3255371" y="4941169"/>
            <a:ext cx="2508000" cy="40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B5394"/>
                </a:solidFill>
                <a:latin typeface="Red Hat Text Medium"/>
                <a:ea typeface="Red Hat Text Medium"/>
                <a:cs typeface="Red Hat Text Medium"/>
                <a:sym typeface="Red Hat Text Medium"/>
              </a:rPr>
              <a:t>Continuous Delivery</a:t>
            </a:r>
            <a:endParaRPr>
              <a:solidFill>
                <a:srgbClr val="0B5394"/>
              </a:solidFill>
              <a:latin typeface="Red Hat Text Medium"/>
              <a:ea typeface="Red Hat Text Medium"/>
              <a:cs typeface="Red Hat Text Medium"/>
              <a:sym typeface="Red Hat Text Medium"/>
            </a:endParaRPr>
          </a:p>
        </p:txBody>
      </p:sp>
      <p:cxnSp>
        <p:nvCxnSpPr>
          <p:cNvPr id="1439" name="Google Shape;1439;p126"/>
          <p:cNvCxnSpPr/>
          <p:nvPr/>
        </p:nvCxnSpPr>
        <p:spPr>
          <a:xfrm>
            <a:off x="1156750" y="4319850"/>
            <a:ext cx="6418500" cy="0"/>
          </a:xfrm>
          <a:prstGeom prst="straightConnector1">
            <a:avLst/>
          </a:prstGeom>
          <a:noFill/>
          <a:ln cap="flat" cmpd="sng" w="19050">
            <a:solidFill>
              <a:srgbClr val="3D85C6"/>
            </a:solidFill>
            <a:prstDash val="solid"/>
            <a:round/>
            <a:headEnd len="med" w="med" type="oval"/>
            <a:tailEnd len="med" w="med" type="oval"/>
          </a:ln>
        </p:spPr>
      </p:cxnSp>
      <p:cxnSp>
        <p:nvCxnSpPr>
          <p:cNvPr id="1440" name="Google Shape;1440;p126"/>
          <p:cNvCxnSpPr/>
          <p:nvPr/>
        </p:nvCxnSpPr>
        <p:spPr>
          <a:xfrm>
            <a:off x="1156750" y="4929450"/>
            <a:ext cx="9735300" cy="0"/>
          </a:xfrm>
          <a:prstGeom prst="straightConnector1">
            <a:avLst/>
          </a:prstGeom>
          <a:noFill/>
          <a:ln cap="flat" cmpd="sng" w="19050">
            <a:solidFill>
              <a:srgbClr val="0B5394"/>
            </a:solidFill>
            <a:prstDash val="solid"/>
            <a:round/>
            <a:headEnd len="med" w="med" type="oval"/>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7"/>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BUILD AND DEPLOY CONTAINER IMAGES</a:t>
            </a:r>
            <a:endParaRPr/>
          </a:p>
        </p:txBody>
      </p:sp>
      <p:sp>
        <p:nvSpPr>
          <p:cNvPr id="1446" name="Google Shape;1446;p127"/>
          <p:cNvSpPr txBox="1"/>
          <p:nvPr/>
        </p:nvSpPr>
        <p:spPr>
          <a:xfrm>
            <a:off x="1203800" y="4236075"/>
            <a:ext cx="3014400" cy="8856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DEPLOY YOUR</a:t>
            </a:r>
            <a:endParaRPr b="1" i="0" sz="2400" u="none" cap="none" strike="noStrike">
              <a:solidFill>
                <a:srgbClr val="0000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SOURCE CODE</a:t>
            </a:r>
            <a:endParaRPr b="1" i="0" sz="2400" u="none" cap="none" strike="noStrike">
              <a:solidFill>
                <a:srgbClr val="000000"/>
              </a:solidFill>
              <a:latin typeface="Overpass"/>
              <a:ea typeface="Overpass"/>
              <a:cs typeface="Overpass"/>
              <a:sym typeface="Overpass"/>
            </a:endParaRPr>
          </a:p>
        </p:txBody>
      </p:sp>
      <p:sp>
        <p:nvSpPr>
          <p:cNvPr id="1447" name="Google Shape;1447;p127"/>
          <p:cNvSpPr/>
          <p:nvPr/>
        </p:nvSpPr>
        <p:spPr>
          <a:xfrm>
            <a:off x="1775000" y="2048567"/>
            <a:ext cx="1872000" cy="18720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448" name="Google Shape;1448;p127"/>
          <p:cNvPicPr preferRelativeResize="0"/>
          <p:nvPr/>
        </p:nvPicPr>
        <p:blipFill rotWithShape="1">
          <a:blip r:embed="rId3">
            <a:alphaModFix/>
          </a:blip>
          <a:srcRect b="0" l="0" r="0" t="0"/>
          <a:stretch/>
        </p:blipFill>
        <p:spPr>
          <a:xfrm>
            <a:off x="2022007" y="2572732"/>
            <a:ext cx="1377987" cy="822712"/>
          </a:xfrm>
          <a:prstGeom prst="rect">
            <a:avLst/>
          </a:prstGeom>
          <a:noFill/>
          <a:ln>
            <a:noFill/>
          </a:ln>
        </p:spPr>
      </p:pic>
      <p:sp>
        <p:nvSpPr>
          <p:cNvPr id="1449" name="Google Shape;1449;p127"/>
          <p:cNvSpPr txBox="1"/>
          <p:nvPr/>
        </p:nvSpPr>
        <p:spPr>
          <a:xfrm>
            <a:off x="7938695" y="4236067"/>
            <a:ext cx="3264000" cy="8856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DEPLOY YOUR</a:t>
            </a:r>
            <a:endParaRPr b="1" i="0" sz="2400" u="none" cap="none" strike="noStrike">
              <a:solidFill>
                <a:srgbClr val="0000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CONTAINER IMAGE</a:t>
            </a:r>
            <a:endParaRPr b="1" i="0" sz="2400" u="none" cap="none" strike="noStrike">
              <a:solidFill>
                <a:srgbClr val="000000"/>
              </a:solidFill>
              <a:latin typeface="Overpass"/>
              <a:ea typeface="Overpass"/>
              <a:cs typeface="Overpass"/>
              <a:sym typeface="Overpass"/>
            </a:endParaRPr>
          </a:p>
        </p:txBody>
      </p:sp>
      <p:sp>
        <p:nvSpPr>
          <p:cNvPr id="1450" name="Google Shape;1450;p127"/>
          <p:cNvSpPr/>
          <p:nvPr/>
        </p:nvSpPr>
        <p:spPr>
          <a:xfrm>
            <a:off x="8634695" y="2048567"/>
            <a:ext cx="1872000" cy="18720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1" name="Google Shape;1451;p127"/>
          <p:cNvSpPr txBox="1"/>
          <p:nvPr/>
        </p:nvSpPr>
        <p:spPr>
          <a:xfrm>
            <a:off x="4571248" y="4236075"/>
            <a:ext cx="3014400" cy="8856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DEPLOY YOUR</a:t>
            </a:r>
            <a:endParaRPr b="1" i="0" sz="2400" u="none" cap="none" strike="noStrike">
              <a:solidFill>
                <a:srgbClr val="0000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Overpass"/>
                <a:ea typeface="Overpass"/>
                <a:cs typeface="Overpass"/>
                <a:sym typeface="Overpass"/>
              </a:rPr>
              <a:t>APP BINARY</a:t>
            </a:r>
            <a:endParaRPr b="1" i="0" sz="2400" u="none" cap="none" strike="noStrike">
              <a:solidFill>
                <a:srgbClr val="000000"/>
              </a:solidFill>
              <a:latin typeface="Overpass"/>
              <a:ea typeface="Overpass"/>
              <a:cs typeface="Overpass"/>
              <a:sym typeface="Overpass"/>
            </a:endParaRPr>
          </a:p>
        </p:txBody>
      </p:sp>
      <p:sp>
        <p:nvSpPr>
          <p:cNvPr id="1452" name="Google Shape;1452;p127"/>
          <p:cNvSpPr/>
          <p:nvPr/>
        </p:nvSpPr>
        <p:spPr>
          <a:xfrm>
            <a:off x="5142448" y="2048567"/>
            <a:ext cx="1872000" cy="18720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453" name="Google Shape;1453;p127"/>
          <p:cNvPicPr preferRelativeResize="0"/>
          <p:nvPr/>
        </p:nvPicPr>
        <p:blipFill rotWithShape="1">
          <a:blip r:embed="rId4">
            <a:alphaModFix/>
          </a:blip>
          <a:srcRect b="0" l="0" r="0" t="0"/>
          <a:stretch/>
        </p:blipFill>
        <p:spPr>
          <a:xfrm>
            <a:off x="5568867" y="2474521"/>
            <a:ext cx="1019133" cy="1019133"/>
          </a:xfrm>
          <a:prstGeom prst="rect">
            <a:avLst/>
          </a:prstGeom>
          <a:noFill/>
          <a:ln>
            <a:noFill/>
          </a:ln>
        </p:spPr>
      </p:pic>
      <p:pic>
        <p:nvPicPr>
          <p:cNvPr id="1454" name="Google Shape;1454;p127"/>
          <p:cNvPicPr preferRelativeResize="0"/>
          <p:nvPr/>
        </p:nvPicPr>
        <p:blipFill rotWithShape="1">
          <a:blip r:embed="rId5">
            <a:alphaModFix/>
          </a:blip>
          <a:srcRect b="0" l="0" r="0" t="0"/>
          <a:stretch/>
        </p:blipFill>
        <p:spPr>
          <a:xfrm>
            <a:off x="9061133" y="2478551"/>
            <a:ext cx="1019133" cy="1011075"/>
          </a:xfrm>
          <a:prstGeom prst="rect">
            <a:avLst/>
          </a:prstGeom>
          <a:noFill/>
          <a:ln>
            <a:noFill/>
          </a:ln>
        </p:spPr>
      </p:pic>
      <p:sp>
        <p:nvSpPr>
          <p:cNvPr id="1455" name="Google Shape;1455;p1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28"/>
          <p:cNvSpPr/>
          <p:nvPr/>
        </p:nvSpPr>
        <p:spPr>
          <a:xfrm>
            <a:off x="1244067" y="1466573"/>
            <a:ext cx="9737100" cy="14388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1" name="Google Shape;1461;p128"/>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DEPLOY SOURCE CODE WITH SOURCE-TO-IMAGE (S2I)</a:t>
            </a:r>
            <a:endParaRPr/>
          </a:p>
        </p:txBody>
      </p:sp>
      <p:sp>
        <p:nvSpPr>
          <p:cNvPr id="1462" name="Google Shape;1462;p128"/>
          <p:cNvSpPr txBox="1"/>
          <p:nvPr/>
        </p:nvSpPr>
        <p:spPr>
          <a:xfrm>
            <a:off x="4869491" y="1871628"/>
            <a:ext cx="1236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Git</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Repository</a:t>
            </a:r>
            <a:endParaRPr b="0" i="0" sz="1300" u="none" cap="none" strike="noStrike">
              <a:solidFill>
                <a:srgbClr val="000000"/>
              </a:solidFill>
              <a:latin typeface="Proxima Nova"/>
              <a:ea typeface="Proxima Nova"/>
              <a:cs typeface="Proxima Nova"/>
              <a:sym typeface="Proxima Nova"/>
            </a:endParaRPr>
          </a:p>
        </p:txBody>
      </p:sp>
      <p:sp>
        <p:nvSpPr>
          <p:cNvPr id="1463" name="Google Shape;1463;p128"/>
          <p:cNvSpPr txBox="1"/>
          <p:nvPr/>
        </p:nvSpPr>
        <p:spPr>
          <a:xfrm>
            <a:off x="1355933" y="1839573"/>
            <a:ext cx="26085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APP</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(OpenShift)</a:t>
            </a:r>
            <a:endParaRPr b="0" i="0" sz="1600" u="none" cap="none" strike="noStrike">
              <a:solidFill>
                <a:srgbClr val="000000"/>
              </a:solidFill>
              <a:latin typeface="Proxima Nova"/>
              <a:ea typeface="Proxima Nova"/>
              <a:cs typeface="Proxima Nova"/>
              <a:sym typeface="Proxima Nova"/>
            </a:endParaRPr>
          </a:p>
        </p:txBody>
      </p:sp>
      <p:sp>
        <p:nvSpPr>
          <p:cNvPr id="1464" name="Google Shape;1464;p128"/>
          <p:cNvSpPr txBox="1"/>
          <p:nvPr/>
        </p:nvSpPr>
        <p:spPr>
          <a:xfrm>
            <a:off x="9158032" y="252137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Developer</a:t>
            </a:r>
            <a:endParaRPr b="0" i="0" sz="1300" u="none" cap="none" strike="noStrike">
              <a:solidFill>
                <a:srgbClr val="000000"/>
              </a:solidFill>
              <a:latin typeface="Proxima Nova"/>
              <a:ea typeface="Proxima Nova"/>
              <a:cs typeface="Proxima Nova"/>
              <a:sym typeface="Proxima Nova"/>
            </a:endParaRPr>
          </a:p>
        </p:txBody>
      </p:sp>
      <p:cxnSp>
        <p:nvCxnSpPr>
          <p:cNvPr id="1465" name="Google Shape;1465;p128"/>
          <p:cNvCxnSpPr/>
          <p:nvPr/>
        </p:nvCxnSpPr>
        <p:spPr>
          <a:xfrm rot="10800000">
            <a:off x="7022433" y="2012028"/>
            <a:ext cx="2480400" cy="0"/>
          </a:xfrm>
          <a:prstGeom prst="straightConnector1">
            <a:avLst/>
          </a:prstGeom>
          <a:noFill/>
          <a:ln cap="flat" cmpd="sng" w="9525">
            <a:solidFill>
              <a:srgbClr val="666666"/>
            </a:solidFill>
            <a:prstDash val="solid"/>
            <a:round/>
            <a:headEnd len="sm" w="sm" type="none"/>
            <a:tailEnd len="med" w="med" type="triangle"/>
          </a:ln>
        </p:spPr>
      </p:cxnSp>
      <p:sp>
        <p:nvSpPr>
          <p:cNvPr id="1466" name="Google Shape;1466;p128"/>
          <p:cNvSpPr txBox="1"/>
          <p:nvPr/>
        </p:nvSpPr>
        <p:spPr>
          <a:xfrm>
            <a:off x="7554914" y="1719100"/>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code </a:t>
            </a:r>
            <a:endParaRPr b="0" i="0" sz="1300" u="none" cap="none" strike="noStrike">
              <a:solidFill>
                <a:srgbClr val="000000"/>
              </a:solidFill>
              <a:latin typeface="Proxima Nova"/>
              <a:ea typeface="Proxima Nova"/>
              <a:cs typeface="Proxima Nova"/>
              <a:sym typeface="Proxima Nova"/>
            </a:endParaRPr>
          </a:p>
        </p:txBody>
      </p:sp>
      <p:grpSp>
        <p:nvGrpSpPr>
          <p:cNvPr id="1467" name="Google Shape;1467;p128"/>
          <p:cNvGrpSpPr/>
          <p:nvPr/>
        </p:nvGrpSpPr>
        <p:grpSpPr>
          <a:xfrm>
            <a:off x="1244041" y="2322527"/>
            <a:ext cx="9736957" cy="2056985"/>
            <a:chOff x="780650" y="1861212"/>
            <a:chExt cx="7302900" cy="1542777"/>
          </a:xfrm>
        </p:grpSpPr>
        <p:sp>
          <p:nvSpPr>
            <p:cNvPr id="1468" name="Google Shape;1468;p128"/>
            <p:cNvSpPr/>
            <p:nvPr/>
          </p:nvSpPr>
          <p:spPr>
            <a:xfrm>
              <a:off x="780650" y="2324889"/>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Icon_RH_Object_Gear-Group_RGB_Flat.png" id="1469" name="Google Shape;1469;p128"/>
            <p:cNvPicPr preferRelativeResize="0"/>
            <p:nvPr/>
          </p:nvPicPr>
          <p:blipFill rotWithShape="1">
            <a:blip r:embed="rId3">
              <a:alphaModFix/>
            </a:blip>
            <a:srcRect b="0" l="0" r="0" t="0"/>
            <a:stretch/>
          </p:blipFill>
          <p:spPr>
            <a:xfrm>
              <a:off x="4494425" y="2507112"/>
              <a:ext cx="548700" cy="592048"/>
            </a:xfrm>
            <a:prstGeom prst="rect">
              <a:avLst/>
            </a:prstGeom>
            <a:noFill/>
            <a:ln>
              <a:noFill/>
            </a:ln>
          </p:spPr>
        </p:pic>
        <p:pic>
          <p:nvPicPr>
            <p:cNvPr id="1470" name="Google Shape;1470;p128"/>
            <p:cNvPicPr preferRelativeResize="0"/>
            <p:nvPr/>
          </p:nvPicPr>
          <p:blipFill rotWithShape="1">
            <a:blip r:embed="rId4">
              <a:alphaModFix/>
            </a:blip>
            <a:srcRect b="0" l="0" r="0" t="0"/>
            <a:stretch/>
          </p:blipFill>
          <p:spPr>
            <a:xfrm>
              <a:off x="6946513" y="2535821"/>
              <a:ext cx="582075" cy="461644"/>
            </a:xfrm>
            <a:prstGeom prst="rect">
              <a:avLst/>
            </a:prstGeom>
            <a:noFill/>
            <a:ln>
              <a:noFill/>
            </a:ln>
          </p:spPr>
        </p:pic>
        <p:cxnSp>
          <p:nvCxnSpPr>
            <p:cNvPr id="1471" name="Google Shape;1471;p128"/>
            <p:cNvCxnSpPr>
              <a:endCxn id="1469" idx="0"/>
            </p:cNvCxnSpPr>
            <p:nvPr/>
          </p:nvCxnSpPr>
          <p:spPr>
            <a:xfrm flipH="1">
              <a:off x="4768775" y="1861212"/>
              <a:ext cx="9900" cy="645900"/>
            </a:xfrm>
            <a:prstGeom prst="straightConnector1">
              <a:avLst/>
            </a:prstGeom>
            <a:noFill/>
            <a:ln cap="flat" cmpd="sng" w="9525">
              <a:solidFill>
                <a:srgbClr val="666666"/>
              </a:solidFill>
              <a:prstDash val="solid"/>
              <a:round/>
              <a:headEnd len="sm" w="sm" type="none"/>
              <a:tailEnd len="med" w="med" type="triangle"/>
            </a:ln>
          </p:spPr>
        </p:cxnSp>
        <p:sp>
          <p:nvSpPr>
            <p:cNvPr id="1472" name="Google Shape;1472;p128"/>
            <p:cNvSpPr txBox="1"/>
            <p:nvPr/>
          </p:nvSpPr>
          <p:spPr>
            <a:xfrm>
              <a:off x="3337924" y="2649425"/>
              <a:ext cx="1163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Source-to-Image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(S2I)</a:t>
              </a:r>
              <a:endParaRPr b="0" i="0" sz="1300" u="none" cap="none" strike="noStrike">
                <a:solidFill>
                  <a:srgbClr val="000000"/>
                </a:solidFill>
                <a:latin typeface="Proxima Nova"/>
                <a:ea typeface="Proxima Nova"/>
                <a:cs typeface="Proxima Nova"/>
                <a:sym typeface="Proxima Nova"/>
              </a:endParaRPr>
            </a:p>
          </p:txBody>
        </p:sp>
        <p:sp>
          <p:nvSpPr>
            <p:cNvPr id="1473" name="Google Shape;1473;p128"/>
            <p:cNvSpPr txBox="1"/>
            <p:nvPr/>
          </p:nvSpPr>
          <p:spPr>
            <a:xfrm>
              <a:off x="55713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p:txBody>
        </p:sp>
        <p:sp>
          <p:nvSpPr>
            <p:cNvPr id="1474" name="Google Shape;1474;p128"/>
            <p:cNvSpPr txBox="1"/>
            <p:nvPr/>
          </p:nvSpPr>
          <p:spPr>
            <a:xfrm>
              <a:off x="67905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Registry</a:t>
              </a:r>
              <a:endParaRPr b="0" i="0" sz="1300" u="none" cap="none" strike="noStrike">
                <a:solidFill>
                  <a:srgbClr val="000000"/>
                </a:solidFill>
                <a:latin typeface="Proxima Nova"/>
                <a:ea typeface="Proxima Nova"/>
                <a:cs typeface="Proxima Nova"/>
                <a:sym typeface="Proxima Nova"/>
              </a:endParaRPr>
            </a:p>
          </p:txBody>
        </p:sp>
        <p:sp>
          <p:nvSpPr>
            <p:cNvPr id="1475" name="Google Shape;1475;p128"/>
            <p:cNvSpPr txBox="1"/>
            <p:nvPr/>
          </p:nvSpPr>
          <p:spPr>
            <a:xfrm>
              <a:off x="864550" y="2604639"/>
              <a:ext cx="22455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IMAGE</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cxnSp>
          <p:nvCxnSpPr>
            <p:cNvPr id="1476" name="Google Shape;1476;p128"/>
            <p:cNvCxnSpPr/>
            <p:nvPr/>
          </p:nvCxnSpPr>
          <p:spPr>
            <a:xfrm flipH="1">
              <a:off x="5043124" y="2802236"/>
              <a:ext cx="655500" cy="900"/>
            </a:xfrm>
            <a:prstGeom prst="straightConnector1">
              <a:avLst/>
            </a:prstGeom>
            <a:noFill/>
            <a:ln cap="flat" cmpd="sng" w="9525">
              <a:solidFill>
                <a:srgbClr val="666666"/>
              </a:solidFill>
              <a:prstDash val="solid"/>
              <a:round/>
              <a:headEnd len="sm" w="sm" type="none"/>
              <a:tailEnd len="med" w="med" type="triangle"/>
            </a:ln>
          </p:spPr>
        </p:cxnSp>
        <p:grpSp>
          <p:nvGrpSpPr>
            <p:cNvPr id="1477" name="Google Shape;1477;p128"/>
            <p:cNvGrpSpPr/>
            <p:nvPr/>
          </p:nvGrpSpPr>
          <p:grpSpPr>
            <a:xfrm>
              <a:off x="5756870" y="2520485"/>
              <a:ext cx="536892" cy="532712"/>
              <a:chOff x="2142075" y="3159950"/>
              <a:chExt cx="501300" cy="497350"/>
            </a:xfrm>
          </p:grpSpPr>
          <p:pic>
            <p:nvPicPr>
              <p:cNvPr id="1478" name="Google Shape;1478;p128"/>
              <p:cNvPicPr preferRelativeResize="0"/>
              <p:nvPr/>
            </p:nvPicPr>
            <p:blipFill rotWithShape="1">
              <a:blip r:embed="rId5">
                <a:alphaModFix/>
              </a:blip>
              <a:srcRect b="0" l="0" r="0" t="0"/>
              <a:stretch/>
            </p:blipFill>
            <p:spPr>
              <a:xfrm>
                <a:off x="2142075" y="3159950"/>
                <a:ext cx="501300" cy="497350"/>
              </a:xfrm>
              <a:prstGeom prst="rect">
                <a:avLst/>
              </a:prstGeom>
              <a:noFill/>
              <a:ln>
                <a:noFill/>
              </a:ln>
            </p:spPr>
          </p:pic>
          <p:pic>
            <p:nvPicPr>
              <p:cNvPr id="1479" name="Google Shape;1479;p128"/>
              <p:cNvPicPr preferRelativeResize="0"/>
              <p:nvPr/>
            </p:nvPicPr>
            <p:blipFill rotWithShape="1">
              <a:blip r:embed="rId6">
                <a:alphaModFix/>
              </a:blip>
              <a:srcRect b="0" l="0" r="0" t="0"/>
              <a:stretch/>
            </p:blipFill>
            <p:spPr>
              <a:xfrm>
                <a:off x="2212425" y="3232484"/>
                <a:ext cx="360600" cy="352298"/>
              </a:xfrm>
              <a:prstGeom prst="rect">
                <a:avLst/>
              </a:prstGeom>
              <a:noFill/>
              <a:ln>
                <a:noFill/>
              </a:ln>
            </p:spPr>
          </p:pic>
        </p:grpSp>
        <p:cxnSp>
          <p:nvCxnSpPr>
            <p:cNvPr id="1480" name="Google Shape;1480;p128"/>
            <p:cNvCxnSpPr/>
            <p:nvPr/>
          </p:nvCxnSpPr>
          <p:spPr>
            <a:xfrm rot="10800000">
              <a:off x="6293713" y="2803122"/>
              <a:ext cx="652800" cy="0"/>
            </a:xfrm>
            <a:prstGeom prst="straightConnector1">
              <a:avLst/>
            </a:prstGeom>
            <a:noFill/>
            <a:ln cap="flat" cmpd="sng" w="9525">
              <a:solidFill>
                <a:srgbClr val="666666"/>
              </a:solidFill>
              <a:prstDash val="solid"/>
              <a:round/>
              <a:headEnd len="sm" w="sm" type="none"/>
              <a:tailEnd len="med" w="med" type="triangle"/>
            </a:ln>
          </p:spPr>
        </p:cxnSp>
      </p:grpSp>
      <p:grpSp>
        <p:nvGrpSpPr>
          <p:cNvPr id="1481" name="Google Shape;1481;p128"/>
          <p:cNvGrpSpPr/>
          <p:nvPr/>
        </p:nvGrpSpPr>
        <p:grpSpPr>
          <a:xfrm>
            <a:off x="1244041" y="4043202"/>
            <a:ext cx="9736957" cy="1804726"/>
            <a:chOff x="780650" y="3151750"/>
            <a:chExt cx="7302900" cy="1353578"/>
          </a:xfrm>
        </p:grpSpPr>
        <p:sp>
          <p:nvSpPr>
            <p:cNvPr id="1482" name="Google Shape;1482;p128"/>
            <p:cNvSpPr/>
            <p:nvPr/>
          </p:nvSpPr>
          <p:spPr>
            <a:xfrm>
              <a:off x="780650" y="3426228"/>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3" name="Google Shape;1483;p128"/>
            <p:cNvSpPr txBox="1"/>
            <p:nvPr/>
          </p:nvSpPr>
          <p:spPr>
            <a:xfrm>
              <a:off x="864550" y="3705978"/>
              <a:ext cx="14331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DEPLOY</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pic>
          <p:nvPicPr>
            <p:cNvPr descr="Icon_RH_People_Adult-VNeck_RGB_Flat.png" id="1484" name="Google Shape;1484;p128"/>
            <p:cNvPicPr preferRelativeResize="0"/>
            <p:nvPr/>
          </p:nvPicPr>
          <p:blipFill rotWithShape="1">
            <a:blip r:embed="rId7">
              <a:alphaModFix/>
            </a:blip>
            <a:srcRect b="0" l="0" r="0" t="0"/>
            <a:stretch/>
          </p:blipFill>
          <p:spPr>
            <a:xfrm>
              <a:off x="7050719" y="3737877"/>
              <a:ext cx="373661" cy="577505"/>
            </a:xfrm>
            <a:prstGeom prst="rect">
              <a:avLst/>
            </a:prstGeom>
            <a:noFill/>
            <a:ln>
              <a:noFill/>
            </a:ln>
          </p:spPr>
        </p:pic>
        <p:cxnSp>
          <p:nvCxnSpPr>
            <p:cNvPr id="1485" name="Google Shape;1485;p128"/>
            <p:cNvCxnSpPr/>
            <p:nvPr/>
          </p:nvCxnSpPr>
          <p:spPr>
            <a:xfrm>
              <a:off x="4768775" y="3151750"/>
              <a:ext cx="0" cy="615300"/>
            </a:xfrm>
            <a:prstGeom prst="straightConnector1">
              <a:avLst/>
            </a:prstGeom>
            <a:noFill/>
            <a:ln cap="flat" cmpd="sng" w="9525">
              <a:solidFill>
                <a:srgbClr val="666666"/>
              </a:solidFill>
              <a:prstDash val="solid"/>
              <a:round/>
              <a:headEnd len="sm" w="sm" type="none"/>
              <a:tailEnd len="med" w="med" type="triangle"/>
            </a:ln>
          </p:spPr>
        </p:cxnSp>
        <p:cxnSp>
          <p:nvCxnSpPr>
            <p:cNvPr id="1486" name="Google Shape;1486;p128"/>
            <p:cNvCxnSpPr>
              <a:stCxn id="1484" idx="1"/>
            </p:cNvCxnSpPr>
            <p:nvPr/>
          </p:nvCxnSpPr>
          <p:spPr>
            <a:xfrm rot="10800000">
              <a:off x="5030519" y="4026629"/>
              <a:ext cx="2020200" cy="0"/>
            </a:xfrm>
            <a:prstGeom prst="straightConnector1">
              <a:avLst/>
            </a:prstGeom>
            <a:noFill/>
            <a:ln cap="flat" cmpd="sng" w="9525">
              <a:solidFill>
                <a:srgbClr val="666666"/>
              </a:solidFill>
              <a:prstDash val="solid"/>
              <a:round/>
              <a:headEnd len="sm" w="sm" type="none"/>
              <a:tailEnd len="med" w="med" type="triangle"/>
            </a:ln>
          </p:spPr>
        </p:cxnSp>
        <p:sp>
          <p:nvSpPr>
            <p:cNvPr id="1487" name="Google Shape;1487;p128"/>
            <p:cNvSpPr txBox="1"/>
            <p:nvPr/>
          </p:nvSpPr>
          <p:spPr>
            <a:xfrm>
              <a:off x="5727554" y="3809614"/>
              <a:ext cx="608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
          <p:nvSpPr>
            <p:cNvPr id="1488" name="Google Shape;1488;p128"/>
            <p:cNvSpPr txBox="1"/>
            <p:nvPr/>
          </p:nvSpPr>
          <p:spPr>
            <a:xfrm>
              <a:off x="3499718" y="3884200"/>
              <a:ext cx="9768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Application </a:t>
              </a:r>
              <a:r>
                <a:rPr b="0" i="0" lang="en" sz="1300" u="none" cap="none" strike="noStrike">
                  <a:solidFill>
                    <a:schemeClr val="dk1"/>
                  </a:solidFill>
                  <a:latin typeface="Proxima Nova"/>
                  <a:ea typeface="Proxima Nova"/>
                  <a:cs typeface="Proxima Nova"/>
                  <a:sym typeface="Proxima Nova"/>
                </a:rPr>
                <a:t>Container</a:t>
              </a:r>
              <a:endParaRPr b="0" i="0" sz="1300" u="none" cap="none" strike="noStrike">
                <a:solidFill>
                  <a:srgbClr val="000000"/>
                </a:solidFill>
                <a:latin typeface="Proxima Nova"/>
                <a:ea typeface="Proxima Nova"/>
                <a:cs typeface="Proxima Nova"/>
                <a:sym typeface="Proxima Nova"/>
              </a:endParaRPr>
            </a:p>
          </p:txBody>
        </p:sp>
        <p:pic>
          <p:nvPicPr>
            <p:cNvPr id="1489" name="Google Shape;1489;p128"/>
            <p:cNvPicPr preferRelativeResize="0"/>
            <p:nvPr/>
          </p:nvPicPr>
          <p:blipFill rotWithShape="1">
            <a:blip r:embed="rId8">
              <a:alphaModFix/>
            </a:blip>
            <a:srcRect b="0" l="0" r="0" t="0"/>
            <a:stretch/>
          </p:blipFill>
          <p:spPr>
            <a:xfrm>
              <a:off x="4512340" y="3766848"/>
              <a:ext cx="523675" cy="519521"/>
            </a:xfrm>
            <a:prstGeom prst="rect">
              <a:avLst/>
            </a:prstGeom>
            <a:noFill/>
            <a:ln>
              <a:noFill/>
            </a:ln>
          </p:spPr>
        </p:pic>
      </p:grpSp>
      <p:pic>
        <p:nvPicPr>
          <p:cNvPr descr="Icon_RH_People_Adult-VNeck_RGB_Flat.png" id="1490" name="Google Shape;1490;p128"/>
          <p:cNvPicPr preferRelativeResize="0"/>
          <p:nvPr/>
        </p:nvPicPr>
        <p:blipFill rotWithShape="1">
          <a:blip r:embed="rId7">
            <a:alphaModFix/>
          </a:blip>
          <a:srcRect b="0" l="0" r="0" t="0"/>
          <a:stretch/>
        </p:blipFill>
        <p:spPr>
          <a:xfrm>
            <a:off x="9604167" y="1634124"/>
            <a:ext cx="498200" cy="769969"/>
          </a:xfrm>
          <a:prstGeom prst="rect">
            <a:avLst/>
          </a:prstGeom>
          <a:noFill/>
          <a:ln>
            <a:noFill/>
          </a:ln>
        </p:spPr>
      </p:pic>
      <p:pic>
        <p:nvPicPr>
          <p:cNvPr descr="Icon_RH_Hardware_Storage-A-Single_RGB_Flat.png" id="1491" name="Google Shape;1491;p128"/>
          <p:cNvPicPr preferRelativeResize="0"/>
          <p:nvPr/>
        </p:nvPicPr>
        <p:blipFill rotWithShape="1">
          <a:blip r:embed="rId9">
            <a:alphaModFix/>
          </a:blip>
          <a:srcRect b="0" l="0" r="0" t="0"/>
          <a:stretch/>
        </p:blipFill>
        <p:spPr>
          <a:xfrm>
            <a:off x="6127303" y="1782027"/>
            <a:ext cx="868500" cy="459971"/>
          </a:xfrm>
          <a:prstGeom prst="rect">
            <a:avLst/>
          </a:prstGeom>
          <a:noFill/>
          <a:ln>
            <a:noFill/>
          </a:ln>
        </p:spPr>
      </p:pic>
      <p:sp>
        <p:nvSpPr>
          <p:cNvPr id="1492" name="Google Shape;1492;p128"/>
          <p:cNvSpPr/>
          <p:nvPr/>
        </p:nvSpPr>
        <p:spPr>
          <a:xfrm>
            <a:off x="6072281" y="6026179"/>
            <a:ext cx="196500" cy="1965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3" name="Google Shape;1493;p128"/>
          <p:cNvSpPr txBox="1"/>
          <p:nvPr/>
        </p:nvSpPr>
        <p:spPr>
          <a:xfrm>
            <a:off x="6235485" y="5894372"/>
            <a:ext cx="15393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OpenShift Does</a:t>
            </a:r>
            <a:endParaRPr b="0" i="0" sz="1200" u="none" cap="none" strike="noStrike">
              <a:solidFill>
                <a:srgbClr val="000000"/>
              </a:solidFill>
              <a:latin typeface="Overpass"/>
              <a:ea typeface="Overpass"/>
              <a:cs typeface="Overpass"/>
              <a:sym typeface="Overpass"/>
            </a:endParaRPr>
          </a:p>
        </p:txBody>
      </p:sp>
      <p:sp>
        <p:nvSpPr>
          <p:cNvPr id="1494" name="Google Shape;1494;p128"/>
          <p:cNvSpPr/>
          <p:nvPr/>
        </p:nvSpPr>
        <p:spPr>
          <a:xfrm>
            <a:off x="4417315" y="6026179"/>
            <a:ext cx="196500" cy="196500"/>
          </a:xfrm>
          <a:prstGeom prst="rect">
            <a:avLst/>
          </a:prstGeom>
          <a:solidFill>
            <a:srgbClr val="B4A7D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95" name="Google Shape;1495;p128"/>
          <p:cNvSpPr txBox="1"/>
          <p:nvPr/>
        </p:nvSpPr>
        <p:spPr>
          <a:xfrm>
            <a:off x="4567788" y="5894372"/>
            <a:ext cx="13311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User/Tool Does</a:t>
            </a:r>
            <a:endParaRPr b="0" i="0" sz="1200" u="none" cap="none" strike="noStrike">
              <a:solidFill>
                <a:srgbClr val="000000"/>
              </a:solidFill>
              <a:latin typeface="Overpass"/>
              <a:ea typeface="Overpass"/>
              <a:cs typeface="Overpass"/>
              <a:sym typeface="Overpass"/>
            </a:endParaRPr>
          </a:p>
        </p:txBody>
      </p:sp>
      <p:sp>
        <p:nvSpPr>
          <p:cNvPr id="1496" name="Google Shape;1496;p1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29"/>
          <p:cNvSpPr/>
          <p:nvPr/>
        </p:nvSpPr>
        <p:spPr>
          <a:xfrm>
            <a:off x="1244067" y="1466573"/>
            <a:ext cx="9737100" cy="14388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02" name="Google Shape;1502;p129"/>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DEPLOY APP BINARY WITH SOURCE-TO-IMAGE (S2I)</a:t>
            </a:r>
            <a:endParaRPr/>
          </a:p>
        </p:txBody>
      </p:sp>
      <p:sp>
        <p:nvSpPr>
          <p:cNvPr id="1503" name="Google Shape;1503;p129"/>
          <p:cNvSpPr txBox="1"/>
          <p:nvPr/>
        </p:nvSpPr>
        <p:spPr>
          <a:xfrm>
            <a:off x="4869491" y="1816411"/>
            <a:ext cx="1236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Application</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Binary</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(e.g. WAR)</a:t>
            </a:r>
            <a:endParaRPr b="0" i="0" sz="1300" u="none" cap="none" strike="noStrike">
              <a:solidFill>
                <a:srgbClr val="000000"/>
              </a:solidFill>
              <a:latin typeface="Proxima Nova"/>
              <a:ea typeface="Proxima Nova"/>
              <a:cs typeface="Proxima Nova"/>
              <a:sym typeface="Proxima Nova"/>
            </a:endParaRPr>
          </a:p>
        </p:txBody>
      </p:sp>
      <p:sp>
        <p:nvSpPr>
          <p:cNvPr id="1504" name="Google Shape;1504;p129"/>
          <p:cNvSpPr txBox="1"/>
          <p:nvPr/>
        </p:nvSpPr>
        <p:spPr>
          <a:xfrm>
            <a:off x="1355933" y="1839573"/>
            <a:ext cx="26085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APP</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(Build Infra)</a:t>
            </a:r>
            <a:endParaRPr b="1" i="0" sz="3200" u="none" cap="none" strike="noStrike">
              <a:solidFill>
                <a:srgbClr val="000000"/>
              </a:solidFill>
              <a:latin typeface="Proxima Nova"/>
              <a:ea typeface="Proxima Nova"/>
              <a:cs typeface="Proxima Nova"/>
              <a:sym typeface="Proxima Nova"/>
            </a:endParaRPr>
          </a:p>
        </p:txBody>
      </p:sp>
      <p:pic>
        <p:nvPicPr>
          <p:cNvPr descr="Icon_RH_Object_Gear-Group_RGB_Flat.png" id="1505" name="Google Shape;1505;p129"/>
          <p:cNvPicPr preferRelativeResize="0"/>
          <p:nvPr/>
        </p:nvPicPr>
        <p:blipFill rotWithShape="1">
          <a:blip r:embed="rId3">
            <a:alphaModFix/>
          </a:blip>
          <a:srcRect b="0" l="0" r="0" t="0"/>
          <a:stretch/>
        </p:blipFill>
        <p:spPr>
          <a:xfrm>
            <a:off x="9503900" y="1620189"/>
            <a:ext cx="731600" cy="789397"/>
          </a:xfrm>
          <a:prstGeom prst="rect">
            <a:avLst/>
          </a:prstGeom>
          <a:noFill/>
          <a:ln>
            <a:noFill/>
          </a:ln>
        </p:spPr>
      </p:pic>
      <p:sp>
        <p:nvSpPr>
          <p:cNvPr id="1506" name="Google Shape;1506;p129"/>
          <p:cNvSpPr txBox="1"/>
          <p:nvPr/>
        </p:nvSpPr>
        <p:spPr>
          <a:xfrm>
            <a:off x="9158032" y="252137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Existing Build Process</a:t>
            </a:r>
            <a:endParaRPr b="0" i="0" sz="1300" u="none" cap="none" strike="noStrike">
              <a:solidFill>
                <a:srgbClr val="000000"/>
              </a:solidFill>
              <a:latin typeface="Proxima Nova"/>
              <a:ea typeface="Proxima Nova"/>
              <a:cs typeface="Proxima Nova"/>
              <a:sym typeface="Proxima Nova"/>
            </a:endParaRPr>
          </a:p>
        </p:txBody>
      </p:sp>
      <p:pic>
        <p:nvPicPr>
          <p:cNvPr id="1507" name="Google Shape;1507;p129"/>
          <p:cNvPicPr preferRelativeResize="0"/>
          <p:nvPr/>
        </p:nvPicPr>
        <p:blipFill rotWithShape="1">
          <a:blip r:embed="rId4">
            <a:alphaModFix/>
          </a:blip>
          <a:srcRect b="0" l="0" r="0" t="0"/>
          <a:stretch/>
        </p:blipFill>
        <p:spPr>
          <a:xfrm>
            <a:off x="6258955" y="1663759"/>
            <a:ext cx="615534" cy="615534"/>
          </a:xfrm>
          <a:prstGeom prst="rect">
            <a:avLst/>
          </a:prstGeom>
          <a:noFill/>
          <a:ln>
            <a:noFill/>
          </a:ln>
        </p:spPr>
      </p:pic>
      <p:cxnSp>
        <p:nvCxnSpPr>
          <p:cNvPr id="1508" name="Google Shape;1508;p129"/>
          <p:cNvCxnSpPr/>
          <p:nvPr/>
        </p:nvCxnSpPr>
        <p:spPr>
          <a:xfrm rot="10800000">
            <a:off x="6898067" y="1956811"/>
            <a:ext cx="2409900" cy="0"/>
          </a:xfrm>
          <a:prstGeom prst="straightConnector1">
            <a:avLst/>
          </a:prstGeom>
          <a:noFill/>
          <a:ln cap="flat" cmpd="sng" w="9525">
            <a:solidFill>
              <a:srgbClr val="666666"/>
            </a:solidFill>
            <a:prstDash val="solid"/>
            <a:round/>
            <a:headEnd len="sm" w="sm" type="none"/>
            <a:tailEnd len="med" w="med" type="triangle"/>
          </a:ln>
        </p:spPr>
      </p:cxnSp>
      <p:sp>
        <p:nvSpPr>
          <p:cNvPr id="1509" name="Google Shape;1509;p129"/>
          <p:cNvSpPr txBox="1"/>
          <p:nvPr/>
        </p:nvSpPr>
        <p:spPr>
          <a:xfrm>
            <a:off x="7554914" y="166388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 </a:t>
            </a:r>
            <a:endParaRPr b="0" i="0" sz="1300" u="none" cap="none" strike="noStrike">
              <a:solidFill>
                <a:srgbClr val="000000"/>
              </a:solidFill>
              <a:latin typeface="Proxima Nova"/>
              <a:ea typeface="Proxima Nova"/>
              <a:cs typeface="Proxima Nova"/>
              <a:sym typeface="Proxima Nova"/>
            </a:endParaRPr>
          </a:p>
        </p:txBody>
      </p:sp>
      <p:grpSp>
        <p:nvGrpSpPr>
          <p:cNvPr id="1510" name="Google Shape;1510;p129"/>
          <p:cNvGrpSpPr/>
          <p:nvPr/>
        </p:nvGrpSpPr>
        <p:grpSpPr>
          <a:xfrm>
            <a:off x="1244041" y="2322527"/>
            <a:ext cx="9736957" cy="2056985"/>
            <a:chOff x="780650" y="1861212"/>
            <a:chExt cx="7302900" cy="1542777"/>
          </a:xfrm>
        </p:grpSpPr>
        <p:sp>
          <p:nvSpPr>
            <p:cNvPr id="1511" name="Google Shape;1511;p129"/>
            <p:cNvSpPr/>
            <p:nvPr/>
          </p:nvSpPr>
          <p:spPr>
            <a:xfrm>
              <a:off x="780650" y="2324889"/>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Icon_RH_Object_Gear-Group_RGB_Flat.png" id="1512" name="Google Shape;1512;p129"/>
            <p:cNvPicPr preferRelativeResize="0"/>
            <p:nvPr/>
          </p:nvPicPr>
          <p:blipFill rotWithShape="1">
            <a:blip r:embed="rId3">
              <a:alphaModFix/>
            </a:blip>
            <a:srcRect b="0" l="0" r="0" t="0"/>
            <a:stretch/>
          </p:blipFill>
          <p:spPr>
            <a:xfrm>
              <a:off x="4494425" y="2507112"/>
              <a:ext cx="548700" cy="592048"/>
            </a:xfrm>
            <a:prstGeom prst="rect">
              <a:avLst/>
            </a:prstGeom>
            <a:noFill/>
            <a:ln>
              <a:noFill/>
            </a:ln>
          </p:spPr>
        </p:pic>
        <p:pic>
          <p:nvPicPr>
            <p:cNvPr id="1513" name="Google Shape;1513;p129"/>
            <p:cNvPicPr preferRelativeResize="0"/>
            <p:nvPr/>
          </p:nvPicPr>
          <p:blipFill rotWithShape="1">
            <a:blip r:embed="rId5">
              <a:alphaModFix/>
            </a:blip>
            <a:srcRect b="0" l="0" r="0" t="0"/>
            <a:stretch/>
          </p:blipFill>
          <p:spPr>
            <a:xfrm>
              <a:off x="6946513" y="2535821"/>
              <a:ext cx="582075" cy="461644"/>
            </a:xfrm>
            <a:prstGeom prst="rect">
              <a:avLst/>
            </a:prstGeom>
            <a:noFill/>
            <a:ln>
              <a:noFill/>
            </a:ln>
          </p:spPr>
        </p:pic>
        <p:cxnSp>
          <p:nvCxnSpPr>
            <p:cNvPr id="1514" name="Google Shape;1514;p129"/>
            <p:cNvCxnSpPr>
              <a:endCxn id="1512" idx="0"/>
            </p:cNvCxnSpPr>
            <p:nvPr/>
          </p:nvCxnSpPr>
          <p:spPr>
            <a:xfrm flipH="1">
              <a:off x="4768775" y="1861212"/>
              <a:ext cx="9900" cy="645900"/>
            </a:xfrm>
            <a:prstGeom prst="straightConnector1">
              <a:avLst/>
            </a:prstGeom>
            <a:noFill/>
            <a:ln cap="flat" cmpd="sng" w="9525">
              <a:solidFill>
                <a:srgbClr val="666666"/>
              </a:solidFill>
              <a:prstDash val="solid"/>
              <a:round/>
              <a:headEnd len="sm" w="sm" type="none"/>
              <a:tailEnd len="med" w="med" type="triangle"/>
            </a:ln>
          </p:spPr>
        </p:cxnSp>
        <p:sp>
          <p:nvSpPr>
            <p:cNvPr id="1515" name="Google Shape;1515;p129"/>
            <p:cNvSpPr txBox="1"/>
            <p:nvPr/>
          </p:nvSpPr>
          <p:spPr>
            <a:xfrm>
              <a:off x="3337924" y="2649425"/>
              <a:ext cx="1163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Source-to-Image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(S2I)</a:t>
              </a:r>
              <a:endParaRPr b="0" i="0" sz="1300" u="none" cap="none" strike="noStrike">
                <a:solidFill>
                  <a:srgbClr val="000000"/>
                </a:solidFill>
                <a:latin typeface="Proxima Nova"/>
                <a:ea typeface="Proxima Nova"/>
                <a:cs typeface="Proxima Nova"/>
                <a:sym typeface="Proxima Nova"/>
              </a:endParaRPr>
            </a:p>
          </p:txBody>
        </p:sp>
        <p:sp>
          <p:nvSpPr>
            <p:cNvPr id="1516" name="Google Shape;1516;p129"/>
            <p:cNvSpPr txBox="1"/>
            <p:nvPr/>
          </p:nvSpPr>
          <p:spPr>
            <a:xfrm>
              <a:off x="55713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p:txBody>
        </p:sp>
        <p:sp>
          <p:nvSpPr>
            <p:cNvPr id="1517" name="Google Shape;1517;p129"/>
            <p:cNvSpPr txBox="1"/>
            <p:nvPr/>
          </p:nvSpPr>
          <p:spPr>
            <a:xfrm>
              <a:off x="67905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Registry</a:t>
              </a:r>
              <a:endParaRPr b="0" i="0" sz="1300" u="none" cap="none" strike="noStrike">
                <a:solidFill>
                  <a:srgbClr val="000000"/>
                </a:solidFill>
                <a:latin typeface="Proxima Nova"/>
                <a:ea typeface="Proxima Nova"/>
                <a:cs typeface="Proxima Nova"/>
                <a:sym typeface="Proxima Nova"/>
              </a:endParaRPr>
            </a:p>
          </p:txBody>
        </p:sp>
        <p:sp>
          <p:nvSpPr>
            <p:cNvPr id="1518" name="Google Shape;1518;p129"/>
            <p:cNvSpPr txBox="1"/>
            <p:nvPr/>
          </p:nvSpPr>
          <p:spPr>
            <a:xfrm>
              <a:off x="864550" y="2604639"/>
              <a:ext cx="22455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IMAGE</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cxnSp>
          <p:nvCxnSpPr>
            <p:cNvPr id="1519" name="Google Shape;1519;p129"/>
            <p:cNvCxnSpPr/>
            <p:nvPr/>
          </p:nvCxnSpPr>
          <p:spPr>
            <a:xfrm flipH="1">
              <a:off x="5043124" y="2802236"/>
              <a:ext cx="655500" cy="900"/>
            </a:xfrm>
            <a:prstGeom prst="straightConnector1">
              <a:avLst/>
            </a:prstGeom>
            <a:noFill/>
            <a:ln cap="flat" cmpd="sng" w="9525">
              <a:solidFill>
                <a:srgbClr val="666666"/>
              </a:solidFill>
              <a:prstDash val="solid"/>
              <a:round/>
              <a:headEnd len="sm" w="sm" type="none"/>
              <a:tailEnd len="med" w="med" type="triangle"/>
            </a:ln>
          </p:spPr>
        </p:cxnSp>
        <p:grpSp>
          <p:nvGrpSpPr>
            <p:cNvPr id="1520" name="Google Shape;1520;p129"/>
            <p:cNvGrpSpPr/>
            <p:nvPr/>
          </p:nvGrpSpPr>
          <p:grpSpPr>
            <a:xfrm>
              <a:off x="5756870" y="2520485"/>
              <a:ext cx="536892" cy="532712"/>
              <a:chOff x="2142075" y="3159950"/>
              <a:chExt cx="501300" cy="497350"/>
            </a:xfrm>
          </p:grpSpPr>
          <p:pic>
            <p:nvPicPr>
              <p:cNvPr id="1521" name="Google Shape;1521;p129"/>
              <p:cNvPicPr preferRelativeResize="0"/>
              <p:nvPr/>
            </p:nvPicPr>
            <p:blipFill rotWithShape="1">
              <a:blip r:embed="rId6">
                <a:alphaModFix/>
              </a:blip>
              <a:srcRect b="0" l="0" r="0" t="0"/>
              <a:stretch/>
            </p:blipFill>
            <p:spPr>
              <a:xfrm>
                <a:off x="2142075" y="3159950"/>
                <a:ext cx="501300" cy="497350"/>
              </a:xfrm>
              <a:prstGeom prst="rect">
                <a:avLst/>
              </a:prstGeom>
              <a:noFill/>
              <a:ln>
                <a:noFill/>
              </a:ln>
            </p:spPr>
          </p:pic>
          <p:pic>
            <p:nvPicPr>
              <p:cNvPr id="1522" name="Google Shape;1522;p129"/>
              <p:cNvPicPr preferRelativeResize="0"/>
              <p:nvPr/>
            </p:nvPicPr>
            <p:blipFill rotWithShape="1">
              <a:blip r:embed="rId7">
                <a:alphaModFix/>
              </a:blip>
              <a:srcRect b="0" l="0" r="0" t="0"/>
              <a:stretch/>
            </p:blipFill>
            <p:spPr>
              <a:xfrm>
                <a:off x="2212425" y="3232484"/>
                <a:ext cx="360600" cy="352298"/>
              </a:xfrm>
              <a:prstGeom prst="rect">
                <a:avLst/>
              </a:prstGeom>
              <a:noFill/>
              <a:ln>
                <a:noFill/>
              </a:ln>
            </p:spPr>
          </p:pic>
        </p:grpSp>
        <p:cxnSp>
          <p:nvCxnSpPr>
            <p:cNvPr id="1523" name="Google Shape;1523;p129"/>
            <p:cNvCxnSpPr/>
            <p:nvPr/>
          </p:nvCxnSpPr>
          <p:spPr>
            <a:xfrm rot="10800000">
              <a:off x="6293713" y="2803122"/>
              <a:ext cx="652800" cy="0"/>
            </a:xfrm>
            <a:prstGeom prst="straightConnector1">
              <a:avLst/>
            </a:prstGeom>
            <a:noFill/>
            <a:ln cap="flat" cmpd="sng" w="9525">
              <a:solidFill>
                <a:srgbClr val="666666"/>
              </a:solidFill>
              <a:prstDash val="solid"/>
              <a:round/>
              <a:headEnd len="sm" w="sm" type="none"/>
              <a:tailEnd len="med" w="med" type="triangle"/>
            </a:ln>
          </p:spPr>
        </p:cxnSp>
      </p:grpSp>
      <p:grpSp>
        <p:nvGrpSpPr>
          <p:cNvPr id="1524" name="Google Shape;1524;p129"/>
          <p:cNvGrpSpPr/>
          <p:nvPr/>
        </p:nvGrpSpPr>
        <p:grpSpPr>
          <a:xfrm>
            <a:off x="1244041" y="4033502"/>
            <a:ext cx="9736957" cy="1814425"/>
            <a:chOff x="780650" y="3144475"/>
            <a:chExt cx="7302900" cy="1360853"/>
          </a:xfrm>
        </p:grpSpPr>
        <p:sp>
          <p:nvSpPr>
            <p:cNvPr id="1525" name="Google Shape;1525;p129"/>
            <p:cNvSpPr/>
            <p:nvPr/>
          </p:nvSpPr>
          <p:spPr>
            <a:xfrm>
              <a:off x="780650" y="3426228"/>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26" name="Google Shape;1526;p129"/>
            <p:cNvSpPr txBox="1"/>
            <p:nvPr/>
          </p:nvSpPr>
          <p:spPr>
            <a:xfrm>
              <a:off x="864550" y="3705978"/>
              <a:ext cx="14331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DEPLOY</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pic>
          <p:nvPicPr>
            <p:cNvPr descr="Icon_RH_People_Adult-VNeck_RGB_Flat.png" id="1527" name="Google Shape;1527;p129"/>
            <p:cNvPicPr preferRelativeResize="0"/>
            <p:nvPr/>
          </p:nvPicPr>
          <p:blipFill rotWithShape="1">
            <a:blip r:embed="rId8">
              <a:alphaModFix/>
            </a:blip>
            <a:srcRect b="0" l="0" r="0" t="0"/>
            <a:stretch/>
          </p:blipFill>
          <p:spPr>
            <a:xfrm>
              <a:off x="7050719" y="3737877"/>
              <a:ext cx="373661" cy="577505"/>
            </a:xfrm>
            <a:prstGeom prst="rect">
              <a:avLst/>
            </a:prstGeom>
            <a:noFill/>
            <a:ln>
              <a:noFill/>
            </a:ln>
          </p:spPr>
        </p:pic>
        <p:cxnSp>
          <p:nvCxnSpPr>
            <p:cNvPr id="1528" name="Google Shape;1528;p129"/>
            <p:cNvCxnSpPr/>
            <p:nvPr/>
          </p:nvCxnSpPr>
          <p:spPr>
            <a:xfrm>
              <a:off x="4768775" y="3144475"/>
              <a:ext cx="0" cy="622500"/>
            </a:xfrm>
            <a:prstGeom prst="straightConnector1">
              <a:avLst/>
            </a:prstGeom>
            <a:noFill/>
            <a:ln cap="flat" cmpd="sng" w="9525">
              <a:solidFill>
                <a:srgbClr val="666666"/>
              </a:solidFill>
              <a:prstDash val="solid"/>
              <a:round/>
              <a:headEnd len="sm" w="sm" type="none"/>
              <a:tailEnd len="med" w="med" type="triangle"/>
            </a:ln>
          </p:spPr>
        </p:cxnSp>
        <p:cxnSp>
          <p:nvCxnSpPr>
            <p:cNvPr id="1529" name="Google Shape;1529;p129"/>
            <p:cNvCxnSpPr>
              <a:stCxn id="1527" idx="1"/>
            </p:cNvCxnSpPr>
            <p:nvPr/>
          </p:nvCxnSpPr>
          <p:spPr>
            <a:xfrm rot="10800000">
              <a:off x="5030519" y="4026629"/>
              <a:ext cx="2020200" cy="0"/>
            </a:xfrm>
            <a:prstGeom prst="straightConnector1">
              <a:avLst/>
            </a:prstGeom>
            <a:noFill/>
            <a:ln cap="flat" cmpd="sng" w="9525">
              <a:solidFill>
                <a:srgbClr val="666666"/>
              </a:solidFill>
              <a:prstDash val="solid"/>
              <a:round/>
              <a:headEnd len="sm" w="sm" type="none"/>
              <a:tailEnd len="med" w="med" type="triangle"/>
            </a:ln>
          </p:spPr>
        </p:cxnSp>
        <p:sp>
          <p:nvSpPr>
            <p:cNvPr id="1530" name="Google Shape;1530;p129"/>
            <p:cNvSpPr txBox="1"/>
            <p:nvPr/>
          </p:nvSpPr>
          <p:spPr>
            <a:xfrm>
              <a:off x="5727554" y="3809614"/>
              <a:ext cx="608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
          <p:nvSpPr>
            <p:cNvPr id="1531" name="Google Shape;1531;p129"/>
            <p:cNvSpPr txBox="1"/>
            <p:nvPr/>
          </p:nvSpPr>
          <p:spPr>
            <a:xfrm>
              <a:off x="3499718" y="3884200"/>
              <a:ext cx="9768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Application </a:t>
              </a:r>
              <a:r>
                <a:rPr b="0" i="0" lang="en" sz="1300" u="none" cap="none" strike="noStrike">
                  <a:solidFill>
                    <a:schemeClr val="dk1"/>
                  </a:solidFill>
                  <a:latin typeface="Proxima Nova"/>
                  <a:ea typeface="Proxima Nova"/>
                  <a:cs typeface="Proxima Nova"/>
                  <a:sym typeface="Proxima Nova"/>
                </a:rPr>
                <a:t>Container</a:t>
              </a:r>
              <a:endParaRPr b="0" i="0" sz="1300" u="none" cap="none" strike="noStrike">
                <a:solidFill>
                  <a:srgbClr val="000000"/>
                </a:solidFill>
                <a:latin typeface="Proxima Nova"/>
                <a:ea typeface="Proxima Nova"/>
                <a:cs typeface="Proxima Nova"/>
                <a:sym typeface="Proxima Nova"/>
              </a:endParaRPr>
            </a:p>
          </p:txBody>
        </p:sp>
        <p:pic>
          <p:nvPicPr>
            <p:cNvPr id="1532" name="Google Shape;1532;p129"/>
            <p:cNvPicPr preferRelativeResize="0"/>
            <p:nvPr/>
          </p:nvPicPr>
          <p:blipFill rotWithShape="1">
            <a:blip r:embed="rId9">
              <a:alphaModFix/>
            </a:blip>
            <a:srcRect b="0" l="0" r="0" t="0"/>
            <a:stretch/>
          </p:blipFill>
          <p:spPr>
            <a:xfrm>
              <a:off x="4512340" y="3766848"/>
              <a:ext cx="523675" cy="519521"/>
            </a:xfrm>
            <a:prstGeom prst="rect">
              <a:avLst/>
            </a:prstGeom>
            <a:noFill/>
            <a:ln>
              <a:noFill/>
            </a:ln>
          </p:spPr>
        </p:pic>
      </p:grpSp>
      <p:sp>
        <p:nvSpPr>
          <p:cNvPr id="1533" name="Google Shape;1533;p129"/>
          <p:cNvSpPr/>
          <p:nvPr/>
        </p:nvSpPr>
        <p:spPr>
          <a:xfrm>
            <a:off x="6072281" y="6026179"/>
            <a:ext cx="196500" cy="1965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4" name="Google Shape;1534;p129"/>
          <p:cNvSpPr txBox="1"/>
          <p:nvPr/>
        </p:nvSpPr>
        <p:spPr>
          <a:xfrm>
            <a:off x="6235485" y="5894372"/>
            <a:ext cx="15393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OpenShift Does</a:t>
            </a:r>
            <a:endParaRPr b="0" i="0" sz="1200" u="none" cap="none" strike="noStrike">
              <a:solidFill>
                <a:srgbClr val="000000"/>
              </a:solidFill>
              <a:latin typeface="Overpass"/>
              <a:ea typeface="Overpass"/>
              <a:cs typeface="Overpass"/>
              <a:sym typeface="Overpass"/>
            </a:endParaRPr>
          </a:p>
        </p:txBody>
      </p:sp>
      <p:sp>
        <p:nvSpPr>
          <p:cNvPr id="1535" name="Google Shape;1535;p129"/>
          <p:cNvSpPr/>
          <p:nvPr/>
        </p:nvSpPr>
        <p:spPr>
          <a:xfrm>
            <a:off x="4417315" y="6026179"/>
            <a:ext cx="196500" cy="1965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36" name="Google Shape;1536;p129"/>
          <p:cNvSpPr txBox="1"/>
          <p:nvPr/>
        </p:nvSpPr>
        <p:spPr>
          <a:xfrm>
            <a:off x="4567788" y="5894372"/>
            <a:ext cx="13311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User/Tool Does</a:t>
            </a:r>
            <a:endParaRPr b="0" i="0" sz="1200" u="none" cap="none" strike="noStrike">
              <a:solidFill>
                <a:srgbClr val="000000"/>
              </a:solidFill>
              <a:latin typeface="Overpass"/>
              <a:ea typeface="Overpass"/>
              <a:cs typeface="Overpass"/>
              <a:sym typeface="Overpass"/>
            </a:endParaRPr>
          </a:p>
        </p:txBody>
      </p:sp>
      <p:sp>
        <p:nvSpPr>
          <p:cNvPr id="1537" name="Google Shape;1537;p1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30"/>
          <p:cNvSpPr/>
          <p:nvPr/>
        </p:nvSpPr>
        <p:spPr>
          <a:xfrm>
            <a:off x="1244067" y="1470868"/>
            <a:ext cx="9737100" cy="14388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3" name="Google Shape;1543;p130"/>
          <p:cNvSpPr/>
          <p:nvPr/>
        </p:nvSpPr>
        <p:spPr>
          <a:xfrm>
            <a:off x="1244067" y="2940073"/>
            <a:ext cx="9737100" cy="14388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4" name="Google Shape;1544;p130"/>
          <p:cNvSpPr/>
          <p:nvPr/>
        </p:nvSpPr>
        <p:spPr>
          <a:xfrm>
            <a:off x="1244067" y="4409279"/>
            <a:ext cx="9737100" cy="14388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45" name="Google Shape;1545;p130"/>
          <p:cNvSpPr txBox="1"/>
          <p:nvPr/>
        </p:nvSpPr>
        <p:spPr>
          <a:xfrm>
            <a:off x="1355933" y="4749838"/>
            <a:ext cx="19107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DEPLOY</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sp>
        <p:nvSpPr>
          <p:cNvPr id="1546" name="Google Shape;1546;p130"/>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DEPLOY DOCKER IMAGE</a:t>
            </a:r>
            <a:endParaRPr/>
          </a:p>
        </p:txBody>
      </p:sp>
      <p:pic>
        <p:nvPicPr>
          <p:cNvPr descr="Icon_RH_People_Adult-VNeck_RGB_Flat.png" id="1547" name="Google Shape;1547;p130"/>
          <p:cNvPicPr preferRelativeResize="0"/>
          <p:nvPr/>
        </p:nvPicPr>
        <p:blipFill rotWithShape="1">
          <a:blip r:embed="rId3">
            <a:alphaModFix/>
          </a:blip>
          <a:srcRect b="0" l="0" r="0" t="0"/>
          <a:stretch/>
        </p:blipFill>
        <p:spPr>
          <a:xfrm>
            <a:off x="9604158" y="4785900"/>
            <a:ext cx="498215" cy="770007"/>
          </a:xfrm>
          <a:prstGeom prst="rect">
            <a:avLst/>
          </a:prstGeom>
          <a:noFill/>
          <a:ln>
            <a:noFill/>
          </a:ln>
        </p:spPr>
      </p:pic>
      <p:pic>
        <p:nvPicPr>
          <p:cNvPr id="1548" name="Google Shape;1548;p130"/>
          <p:cNvPicPr preferRelativeResize="0"/>
          <p:nvPr/>
        </p:nvPicPr>
        <p:blipFill rotWithShape="1">
          <a:blip r:embed="rId4">
            <a:alphaModFix/>
          </a:blip>
          <a:srcRect b="0" l="0" r="0" t="0"/>
          <a:stretch/>
        </p:blipFill>
        <p:spPr>
          <a:xfrm>
            <a:off x="6179951" y="3270740"/>
            <a:ext cx="776100" cy="615525"/>
          </a:xfrm>
          <a:prstGeom prst="rect">
            <a:avLst/>
          </a:prstGeom>
          <a:noFill/>
          <a:ln>
            <a:noFill/>
          </a:ln>
        </p:spPr>
      </p:pic>
      <p:cxnSp>
        <p:nvCxnSpPr>
          <p:cNvPr id="1549" name="Google Shape;1549;p130"/>
          <p:cNvCxnSpPr/>
          <p:nvPr/>
        </p:nvCxnSpPr>
        <p:spPr>
          <a:xfrm rot="10800000">
            <a:off x="6995567" y="1989940"/>
            <a:ext cx="2312400" cy="0"/>
          </a:xfrm>
          <a:prstGeom prst="straightConnector1">
            <a:avLst/>
          </a:prstGeom>
          <a:noFill/>
          <a:ln cap="flat" cmpd="sng" w="9525">
            <a:solidFill>
              <a:srgbClr val="666666"/>
            </a:solidFill>
            <a:prstDash val="solid"/>
            <a:round/>
            <a:headEnd len="sm" w="sm" type="none"/>
            <a:tailEnd len="med" w="med" type="triangle"/>
          </a:ln>
        </p:spPr>
      </p:cxnSp>
      <p:cxnSp>
        <p:nvCxnSpPr>
          <p:cNvPr id="1550" name="Google Shape;1550;p130"/>
          <p:cNvCxnSpPr/>
          <p:nvPr/>
        </p:nvCxnSpPr>
        <p:spPr>
          <a:xfrm>
            <a:off x="6561333" y="2524807"/>
            <a:ext cx="0" cy="658800"/>
          </a:xfrm>
          <a:prstGeom prst="straightConnector1">
            <a:avLst/>
          </a:prstGeom>
          <a:noFill/>
          <a:ln cap="flat" cmpd="sng" w="9525">
            <a:solidFill>
              <a:srgbClr val="666666"/>
            </a:solidFill>
            <a:prstDash val="solid"/>
            <a:round/>
            <a:headEnd len="sm" w="sm" type="none"/>
            <a:tailEnd len="med" w="med" type="triangle"/>
          </a:ln>
        </p:spPr>
      </p:cxnSp>
      <p:cxnSp>
        <p:nvCxnSpPr>
          <p:cNvPr id="1551" name="Google Shape;1551;p130"/>
          <p:cNvCxnSpPr/>
          <p:nvPr/>
        </p:nvCxnSpPr>
        <p:spPr>
          <a:xfrm>
            <a:off x="6561577" y="3934113"/>
            <a:ext cx="0" cy="890400"/>
          </a:xfrm>
          <a:prstGeom prst="straightConnector1">
            <a:avLst/>
          </a:prstGeom>
          <a:noFill/>
          <a:ln cap="flat" cmpd="sng" w="9525">
            <a:solidFill>
              <a:srgbClr val="666666"/>
            </a:solidFill>
            <a:prstDash val="solid"/>
            <a:round/>
            <a:headEnd len="sm" w="sm" type="none"/>
            <a:tailEnd len="med" w="med" type="triangle"/>
          </a:ln>
        </p:spPr>
      </p:cxnSp>
      <p:cxnSp>
        <p:nvCxnSpPr>
          <p:cNvPr id="1552" name="Google Shape;1552;p130"/>
          <p:cNvCxnSpPr>
            <a:stCxn id="1547" idx="1"/>
          </p:cNvCxnSpPr>
          <p:nvPr/>
        </p:nvCxnSpPr>
        <p:spPr>
          <a:xfrm rot="10800000">
            <a:off x="6910458" y="5170903"/>
            <a:ext cx="2693700" cy="0"/>
          </a:xfrm>
          <a:prstGeom prst="straightConnector1">
            <a:avLst/>
          </a:prstGeom>
          <a:noFill/>
          <a:ln cap="flat" cmpd="sng" w="9525">
            <a:solidFill>
              <a:srgbClr val="666666"/>
            </a:solidFill>
            <a:prstDash val="solid"/>
            <a:round/>
            <a:headEnd len="sm" w="sm" type="none"/>
            <a:tailEnd len="med" w="med" type="triangle"/>
          </a:ln>
        </p:spPr>
      </p:cxnSp>
      <p:sp>
        <p:nvSpPr>
          <p:cNvPr id="1553" name="Google Shape;1553;p130"/>
          <p:cNvSpPr txBox="1"/>
          <p:nvPr/>
        </p:nvSpPr>
        <p:spPr>
          <a:xfrm>
            <a:off x="7697335" y="1697012"/>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 </a:t>
            </a:r>
            <a:endParaRPr b="0" i="0" sz="1300" u="none" cap="none" strike="noStrike">
              <a:solidFill>
                <a:srgbClr val="000000"/>
              </a:solidFill>
              <a:latin typeface="Proxima Nova"/>
              <a:ea typeface="Proxima Nova"/>
              <a:cs typeface="Proxima Nova"/>
              <a:sym typeface="Proxima Nova"/>
            </a:endParaRPr>
          </a:p>
        </p:txBody>
      </p:sp>
      <p:sp>
        <p:nvSpPr>
          <p:cNvPr id="1554" name="Google Shape;1554;p130"/>
          <p:cNvSpPr txBox="1"/>
          <p:nvPr/>
        </p:nvSpPr>
        <p:spPr>
          <a:xfrm>
            <a:off x="4869491" y="4980996"/>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Application </a:t>
            </a:r>
            <a:r>
              <a:rPr b="0" i="0" lang="en" sz="1300" u="none" cap="none" strike="noStrike">
                <a:solidFill>
                  <a:schemeClr val="dk1"/>
                </a:solidFill>
                <a:latin typeface="Proxima Nova"/>
                <a:ea typeface="Proxima Nova"/>
                <a:cs typeface="Proxima Nova"/>
                <a:sym typeface="Proxima Nova"/>
              </a:rPr>
              <a:t>Container</a:t>
            </a:r>
            <a:endParaRPr b="0" i="0" sz="1300" u="none" cap="none" strike="noStrike">
              <a:solidFill>
                <a:srgbClr val="000000"/>
              </a:solidFill>
              <a:latin typeface="Proxima Nova"/>
              <a:ea typeface="Proxima Nova"/>
              <a:cs typeface="Proxima Nova"/>
              <a:sym typeface="Proxima Nova"/>
            </a:endParaRPr>
          </a:p>
        </p:txBody>
      </p:sp>
      <p:sp>
        <p:nvSpPr>
          <p:cNvPr id="1555" name="Google Shape;1555;p130"/>
          <p:cNvSpPr txBox="1"/>
          <p:nvPr/>
        </p:nvSpPr>
        <p:spPr>
          <a:xfrm>
            <a:off x="7839939" y="4881548"/>
            <a:ext cx="8112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
        <p:nvSpPr>
          <p:cNvPr id="1556" name="Google Shape;1556;p130"/>
          <p:cNvSpPr txBox="1"/>
          <p:nvPr/>
        </p:nvSpPr>
        <p:spPr>
          <a:xfrm>
            <a:off x="4881104" y="1891999"/>
            <a:ext cx="12249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Application</a:t>
            </a:r>
            <a:r>
              <a:rPr b="0" i="0" lang="en" sz="1300" u="none" cap="none" strike="noStrike">
                <a:solidFill>
                  <a:srgbClr val="000000"/>
                </a:solidFill>
                <a:latin typeface="Proxima Nova"/>
                <a:ea typeface="Proxima Nova"/>
                <a:cs typeface="Proxima Nova"/>
                <a:sym typeface="Proxima Nova"/>
              </a:rPr>
              <a:t> Image</a:t>
            </a:r>
            <a:endParaRPr b="0" i="0" sz="1300" u="none" cap="none" strike="noStrike">
              <a:solidFill>
                <a:srgbClr val="000000"/>
              </a:solidFill>
              <a:latin typeface="Proxima Nova"/>
              <a:ea typeface="Proxima Nova"/>
              <a:cs typeface="Proxima Nova"/>
              <a:sym typeface="Proxima Nova"/>
            </a:endParaRPr>
          </a:p>
        </p:txBody>
      </p:sp>
      <p:sp>
        <p:nvSpPr>
          <p:cNvPr id="1557" name="Google Shape;1557;p130"/>
          <p:cNvSpPr txBox="1"/>
          <p:nvPr/>
        </p:nvSpPr>
        <p:spPr>
          <a:xfrm>
            <a:off x="4906069" y="3423464"/>
            <a:ext cx="12249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Registry</a:t>
            </a:r>
            <a:endParaRPr b="0" i="0" sz="1300" u="none" cap="none" strike="noStrike">
              <a:solidFill>
                <a:srgbClr val="000000"/>
              </a:solidFill>
              <a:latin typeface="Proxima Nova"/>
              <a:ea typeface="Proxima Nova"/>
              <a:cs typeface="Proxima Nova"/>
              <a:sym typeface="Proxima Nova"/>
            </a:endParaRPr>
          </a:p>
        </p:txBody>
      </p:sp>
      <p:sp>
        <p:nvSpPr>
          <p:cNvPr id="1558" name="Google Shape;1558;p130"/>
          <p:cNvSpPr txBox="1"/>
          <p:nvPr/>
        </p:nvSpPr>
        <p:spPr>
          <a:xfrm>
            <a:off x="1355933" y="1814273"/>
            <a:ext cx="31761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IMAGE </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(Build Infra)</a:t>
            </a:r>
            <a:endParaRPr b="1" i="0" sz="3200" u="none" cap="none" strike="noStrike">
              <a:solidFill>
                <a:srgbClr val="000000"/>
              </a:solidFill>
              <a:latin typeface="Proxima Nova"/>
              <a:ea typeface="Proxima Nova"/>
              <a:cs typeface="Proxima Nova"/>
              <a:sym typeface="Proxima Nova"/>
            </a:endParaRPr>
          </a:p>
        </p:txBody>
      </p:sp>
      <p:pic>
        <p:nvPicPr>
          <p:cNvPr descr="Icon_RH_Object_Gear-Group_RGB_Flat.png" id="1559" name="Google Shape;1559;p130"/>
          <p:cNvPicPr preferRelativeResize="0"/>
          <p:nvPr/>
        </p:nvPicPr>
        <p:blipFill rotWithShape="1">
          <a:blip r:embed="rId5">
            <a:alphaModFix/>
          </a:blip>
          <a:srcRect b="0" l="0" r="0" t="0"/>
          <a:stretch/>
        </p:blipFill>
        <p:spPr>
          <a:xfrm>
            <a:off x="9503900" y="1620189"/>
            <a:ext cx="731600" cy="789397"/>
          </a:xfrm>
          <a:prstGeom prst="rect">
            <a:avLst/>
          </a:prstGeom>
          <a:noFill/>
          <a:ln>
            <a:noFill/>
          </a:ln>
        </p:spPr>
      </p:pic>
      <p:sp>
        <p:nvSpPr>
          <p:cNvPr id="1560" name="Google Shape;1560;p130"/>
          <p:cNvSpPr txBox="1"/>
          <p:nvPr/>
        </p:nvSpPr>
        <p:spPr>
          <a:xfrm>
            <a:off x="9101333" y="2419773"/>
            <a:ext cx="14607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Existing Image</a:t>
            </a:r>
            <a:endParaRPr b="0" i="0" sz="13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 Process</a:t>
            </a:r>
            <a:endParaRPr b="0" i="0" sz="1300" u="none" cap="none" strike="noStrike">
              <a:solidFill>
                <a:srgbClr val="000000"/>
              </a:solidFill>
              <a:latin typeface="Proxima Nova"/>
              <a:ea typeface="Proxima Nova"/>
              <a:cs typeface="Proxima Nova"/>
              <a:sym typeface="Proxima Nova"/>
            </a:endParaRPr>
          </a:p>
        </p:txBody>
      </p:sp>
      <p:pic>
        <p:nvPicPr>
          <p:cNvPr id="1561" name="Google Shape;1561;p130"/>
          <p:cNvPicPr preferRelativeResize="0"/>
          <p:nvPr/>
        </p:nvPicPr>
        <p:blipFill rotWithShape="1">
          <a:blip r:embed="rId6">
            <a:alphaModFix/>
          </a:blip>
          <a:srcRect b="0" l="0" r="0" t="0"/>
          <a:stretch/>
        </p:blipFill>
        <p:spPr>
          <a:xfrm>
            <a:off x="6219653" y="4824528"/>
            <a:ext cx="698234" cy="692695"/>
          </a:xfrm>
          <a:prstGeom prst="rect">
            <a:avLst/>
          </a:prstGeom>
          <a:noFill/>
          <a:ln>
            <a:noFill/>
          </a:ln>
        </p:spPr>
      </p:pic>
      <p:pic>
        <p:nvPicPr>
          <p:cNvPr id="1562" name="Google Shape;1562;p130"/>
          <p:cNvPicPr preferRelativeResize="0"/>
          <p:nvPr/>
        </p:nvPicPr>
        <p:blipFill rotWithShape="1">
          <a:blip r:embed="rId7">
            <a:alphaModFix/>
          </a:blip>
          <a:srcRect b="0" l="0" r="0" t="0"/>
          <a:stretch/>
        </p:blipFill>
        <p:spPr>
          <a:xfrm>
            <a:off x="6209461" y="1688817"/>
            <a:ext cx="698233" cy="692925"/>
          </a:xfrm>
          <a:prstGeom prst="rect">
            <a:avLst/>
          </a:prstGeom>
          <a:noFill/>
          <a:ln>
            <a:noFill/>
          </a:ln>
        </p:spPr>
      </p:pic>
      <p:sp>
        <p:nvSpPr>
          <p:cNvPr id="1563" name="Google Shape;1563;p130"/>
          <p:cNvSpPr txBox="1"/>
          <p:nvPr/>
        </p:nvSpPr>
        <p:spPr>
          <a:xfrm>
            <a:off x="1355933" y="3236673"/>
            <a:ext cx="34485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PUSH</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(Build Infra)</a:t>
            </a:r>
            <a:endParaRPr b="1" i="0" sz="3200" u="none" cap="none" strike="noStrike">
              <a:solidFill>
                <a:srgbClr val="000000"/>
              </a:solidFill>
              <a:latin typeface="Proxima Nova"/>
              <a:ea typeface="Proxima Nova"/>
              <a:cs typeface="Proxima Nova"/>
              <a:sym typeface="Proxima Nova"/>
            </a:endParaRPr>
          </a:p>
        </p:txBody>
      </p:sp>
      <p:sp>
        <p:nvSpPr>
          <p:cNvPr id="1564" name="Google Shape;1564;p130"/>
          <p:cNvSpPr/>
          <p:nvPr/>
        </p:nvSpPr>
        <p:spPr>
          <a:xfrm>
            <a:off x="6072281" y="6026179"/>
            <a:ext cx="196500" cy="1965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5" name="Google Shape;1565;p130"/>
          <p:cNvSpPr txBox="1"/>
          <p:nvPr/>
        </p:nvSpPr>
        <p:spPr>
          <a:xfrm>
            <a:off x="6235485" y="5894372"/>
            <a:ext cx="15393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OpenShift Does</a:t>
            </a:r>
            <a:endParaRPr b="0" i="0" sz="1200" u="none" cap="none" strike="noStrike">
              <a:solidFill>
                <a:srgbClr val="000000"/>
              </a:solidFill>
              <a:latin typeface="Overpass"/>
              <a:ea typeface="Overpass"/>
              <a:cs typeface="Overpass"/>
              <a:sym typeface="Overpass"/>
            </a:endParaRPr>
          </a:p>
        </p:txBody>
      </p:sp>
      <p:sp>
        <p:nvSpPr>
          <p:cNvPr id="1566" name="Google Shape;1566;p130"/>
          <p:cNvSpPr/>
          <p:nvPr/>
        </p:nvSpPr>
        <p:spPr>
          <a:xfrm>
            <a:off x="4417315" y="6026179"/>
            <a:ext cx="196500" cy="196500"/>
          </a:xfrm>
          <a:prstGeom prst="rect">
            <a:avLst/>
          </a:prstGeom>
          <a:solidFill>
            <a:srgbClr val="D9D2E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567" name="Google Shape;1567;p130"/>
          <p:cNvSpPr txBox="1"/>
          <p:nvPr/>
        </p:nvSpPr>
        <p:spPr>
          <a:xfrm>
            <a:off x="4567788" y="5894372"/>
            <a:ext cx="13311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User/Tool Does</a:t>
            </a:r>
            <a:endParaRPr b="0" i="0" sz="1200" u="none" cap="none" strike="noStrike">
              <a:solidFill>
                <a:srgbClr val="000000"/>
              </a:solidFill>
              <a:latin typeface="Overpass"/>
              <a:ea typeface="Overpass"/>
              <a:cs typeface="Overpass"/>
              <a:sym typeface="Overpass"/>
            </a:endParaRPr>
          </a:p>
        </p:txBody>
      </p:sp>
      <p:sp>
        <p:nvSpPr>
          <p:cNvPr id="1568" name="Google Shape;1568;p1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cxnSp>
        <p:nvCxnSpPr>
          <p:cNvPr id="1573" name="Google Shape;1573;p131"/>
          <p:cNvCxnSpPr/>
          <p:nvPr/>
        </p:nvCxnSpPr>
        <p:spPr>
          <a:xfrm flipH="1" rot="10800000">
            <a:off x="5608617" y="4062725"/>
            <a:ext cx="1059900" cy="759900"/>
          </a:xfrm>
          <a:prstGeom prst="bentConnector3">
            <a:avLst>
              <a:gd fmla="val 50000" name="adj1"/>
            </a:avLst>
          </a:prstGeom>
          <a:noFill/>
          <a:ln cap="flat" cmpd="sng" w="9525">
            <a:solidFill>
              <a:schemeClr val="dk2"/>
            </a:solidFill>
            <a:prstDash val="solid"/>
            <a:round/>
            <a:headEnd len="sm" w="sm" type="none"/>
            <a:tailEnd len="med" w="med" type="triangle"/>
          </a:ln>
        </p:spPr>
      </p:cxnSp>
      <p:sp>
        <p:nvSpPr>
          <p:cNvPr id="1574" name="Google Shape;1574;p131"/>
          <p:cNvSpPr/>
          <p:nvPr/>
        </p:nvSpPr>
        <p:spPr>
          <a:xfrm>
            <a:off x="6602326" y="2998000"/>
            <a:ext cx="4508400" cy="16305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Proxima Nova"/>
                <a:ea typeface="Proxima Nova"/>
                <a:cs typeface="Proxima Nova"/>
                <a:sym typeface="Proxima Nova"/>
              </a:rPr>
              <a:t>BUILD STAGE 3</a:t>
            </a:r>
            <a:endParaRPr b="0" i="0" sz="1500" u="none" cap="none" strike="noStrike">
              <a:solidFill>
                <a:srgbClr val="000000"/>
              </a:solidFill>
              <a:latin typeface="Arial"/>
              <a:ea typeface="Arial"/>
              <a:cs typeface="Arial"/>
              <a:sym typeface="Arial"/>
            </a:endParaRPr>
          </a:p>
        </p:txBody>
      </p:sp>
      <p:sp>
        <p:nvSpPr>
          <p:cNvPr id="1575" name="Google Shape;1575;p131"/>
          <p:cNvSpPr/>
          <p:nvPr/>
        </p:nvSpPr>
        <p:spPr>
          <a:xfrm>
            <a:off x="1307467" y="2068628"/>
            <a:ext cx="4508400" cy="16305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Proxima Nova"/>
                <a:ea typeface="Proxima Nova"/>
                <a:cs typeface="Proxima Nova"/>
                <a:sym typeface="Proxima Nova"/>
              </a:rPr>
              <a:t>BUILD STAGE 1</a:t>
            </a:r>
            <a:endParaRPr b="1" i="0" sz="1500" u="none" cap="none" strike="noStrike">
              <a:solidFill>
                <a:srgbClr val="000000"/>
              </a:solidFill>
              <a:latin typeface="Proxima Nova"/>
              <a:ea typeface="Proxima Nova"/>
              <a:cs typeface="Proxima Nova"/>
              <a:sym typeface="Proxima Nova"/>
            </a:endParaRPr>
          </a:p>
        </p:txBody>
      </p:sp>
      <p:sp>
        <p:nvSpPr>
          <p:cNvPr id="1576" name="Google Shape;1576;p131"/>
          <p:cNvSpPr/>
          <p:nvPr/>
        </p:nvSpPr>
        <p:spPr>
          <a:xfrm>
            <a:off x="1307467" y="4054805"/>
            <a:ext cx="4508400" cy="16305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Proxima Nova"/>
                <a:ea typeface="Proxima Nova"/>
                <a:cs typeface="Proxima Nova"/>
                <a:sym typeface="Proxima Nova"/>
              </a:rPr>
              <a:t>BUILD STAGE 2</a:t>
            </a:r>
            <a:endParaRPr b="1" i="0" sz="1500" u="none" cap="none" strike="noStrike">
              <a:solidFill>
                <a:srgbClr val="000000"/>
              </a:solidFill>
              <a:latin typeface="Proxima Nova"/>
              <a:ea typeface="Proxima Nova"/>
              <a:cs typeface="Proxima Nova"/>
              <a:sym typeface="Proxima Nova"/>
            </a:endParaRPr>
          </a:p>
        </p:txBody>
      </p:sp>
      <p:sp>
        <p:nvSpPr>
          <p:cNvPr id="1577" name="Google Shape;1577;p131"/>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BUILD IMAGES IN MULTIPLE STAGES</a:t>
            </a:r>
            <a:endParaRPr/>
          </a:p>
        </p:txBody>
      </p:sp>
      <p:cxnSp>
        <p:nvCxnSpPr>
          <p:cNvPr id="1578" name="Google Shape;1578;p131"/>
          <p:cNvCxnSpPr/>
          <p:nvPr/>
        </p:nvCxnSpPr>
        <p:spPr>
          <a:xfrm flipH="1" rot="10800000">
            <a:off x="2390900" y="3053748"/>
            <a:ext cx="668400" cy="5700"/>
          </a:xfrm>
          <a:prstGeom prst="straightConnector1">
            <a:avLst/>
          </a:prstGeom>
          <a:noFill/>
          <a:ln cap="flat" cmpd="sng" w="9525">
            <a:solidFill>
              <a:schemeClr val="dk2"/>
            </a:solidFill>
            <a:prstDash val="solid"/>
            <a:round/>
            <a:headEnd len="sm" w="sm" type="none"/>
            <a:tailEnd len="med" w="med" type="triangle"/>
          </a:ln>
        </p:spPr>
      </p:cxnSp>
      <p:cxnSp>
        <p:nvCxnSpPr>
          <p:cNvPr id="1579" name="Google Shape;1579;p131"/>
          <p:cNvCxnSpPr/>
          <p:nvPr/>
        </p:nvCxnSpPr>
        <p:spPr>
          <a:xfrm>
            <a:off x="9305015" y="3834717"/>
            <a:ext cx="772500" cy="0"/>
          </a:xfrm>
          <a:prstGeom prst="straightConnector1">
            <a:avLst/>
          </a:prstGeom>
          <a:noFill/>
          <a:ln cap="flat" cmpd="sng" w="9525">
            <a:solidFill>
              <a:schemeClr val="dk2"/>
            </a:solidFill>
            <a:prstDash val="solid"/>
            <a:round/>
            <a:headEnd len="sm" w="sm" type="none"/>
            <a:tailEnd len="med" w="med" type="triangle"/>
          </a:ln>
        </p:spPr>
      </p:cxnSp>
      <p:pic>
        <p:nvPicPr>
          <p:cNvPr id="1580" name="Google Shape;1580;p131"/>
          <p:cNvPicPr preferRelativeResize="0"/>
          <p:nvPr/>
        </p:nvPicPr>
        <p:blipFill rotWithShape="1">
          <a:blip r:embed="rId3">
            <a:alphaModFix/>
          </a:blip>
          <a:srcRect b="0" l="0" r="0" t="0"/>
          <a:stretch/>
        </p:blipFill>
        <p:spPr>
          <a:xfrm>
            <a:off x="1529567" y="2826073"/>
            <a:ext cx="772399" cy="461147"/>
          </a:xfrm>
          <a:prstGeom prst="rect">
            <a:avLst/>
          </a:prstGeom>
          <a:noFill/>
          <a:ln>
            <a:noFill/>
          </a:ln>
        </p:spPr>
      </p:pic>
      <p:pic>
        <p:nvPicPr>
          <p:cNvPr id="1581" name="Google Shape;1581;p131"/>
          <p:cNvPicPr preferRelativeResize="0"/>
          <p:nvPr/>
        </p:nvPicPr>
        <p:blipFill rotWithShape="1">
          <a:blip r:embed="rId4">
            <a:alphaModFix/>
          </a:blip>
          <a:srcRect b="0" l="0" r="0" t="0"/>
          <a:stretch/>
        </p:blipFill>
        <p:spPr>
          <a:xfrm>
            <a:off x="10191143" y="3503167"/>
            <a:ext cx="668400" cy="663112"/>
          </a:xfrm>
          <a:prstGeom prst="rect">
            <a:avLst/>
          </a:prstGeom>
          <a:noFill/>
          <a:ln>
            <a:noFill/>
          </a:ln>
        </p:spPr>
      </p:pic>
      <p:pic>
        <p:nvPicPr>
          <p:cNvPr descr="Icon_RH_Object_Gear-Group_RGB_Flat.png" id="1582" name="Google Shape;1582;p131"/>
          <p:cNvPicPr preferRelativeResize="0"/>
          <p:nvPr/>
        </p:nvPicPr>
        <p:blipFill rotWithShape="1">
          <a:blip r:embed="rId5">
            <a:alphaModFix/>
          </a:blip>
          <a:srcRect b="0" l="0" r="0" t="0"/>
          <a:stretch/>
        </p:blipFill>
        <p:spPr>
          <a:xfrm>
            <a:off x="3148249" y="2661949"/>
            <a:ext cx="731600" cy="789397"/>
          </a:xfrm>
          <a:prstGeom prst="rect">
            <a:avLst/>
          </a:prstGeom>
          <a:noFill/>
          <a:ln>
            <a:noFill/>
          </a:ln>
        </p:spPr>
      </p:pic>
      <p:cxnSp>
        <p:nvCxnSpPr>
          <p:cNvPr id="1583" name="Google Shape;1583;p131"/>
          <p:cNvCxnSpPr/>
          <p:nvPr/>
        </p:nvCxnSpPr>
        <p:spPr>
          <a:xfrm flipH="1" rot="10800000">
            <a:off x="3994015" y="3053748"/>
            <a:ext cx="668400" cy="5700"/>
          </a:xfrm>
          <a:prstGeom prst="straightConnector1">
            <a:avLst/>
          </a:prstGeom>
          <a:noFill/>
          <a:ln cap="flat" cmpd="sng" w="9525">
            <a:solidFill>
              <a:schemeClr val="dk2"/>
            </a:solidFill>
            <a:prstDash val="solid"/>
            <a:round/>
            <a:headEnd len="sm" w="sm" type="none"/>
            <a:tailEnd len="med" w="med" type="triangle"/>
          </a:ln>
        </p:spPr>
      </p:cxnSp>
      <p:cxnSp>
        <p:nvCxnSpPr>
          <p:cNvPr id="1584" name="Google Shape;1584;p131"/>
          <p:cNvCxnSpPr/>
          <p:nvPr/>
        </p:nvCxnSpPr>
        <p:spPr>
          <a:xfrm flipH="1" rot="10800000">
            <a:off x="2390900" y="4984148"/>
            <a:ext cx="668400" cy="5700"/>
          </a:xfrm>
          <a:prstGeom prst="straightConnector1">
            <a:avLst/>
          </a:prstGeom>
          <a:noFill/>
          <a:ln cap="flat" cmpd="sng" w="9525">
            <a:solidFill>
              <a:schemeClr val="dk2"/>
            </a:solidFill>
            <a:prstDash val="solid"/>
            <a:round/>
            <a:headEnd len="sm" w="sm" type="none"/>
            <a:tailEnd len="med" w="med" type="triangle"/>
          </a:ln>
        </p:spPr>
      </p:cxnSp>
      <p:pic>
        <p:nvPicPr>
          <p:cNvPr id="1585" name="Google Shape;1585;p131"/>
          <p:cNvPicPr preferRelativeResize="0"/>
          <p:nvPr/>
        </p:nvPicPr>
        <p:blipFill rotWithShape="1">
          <a:blip r:embed="rId3">
            <a:alphaModFix/>
          </a:blip>
          <a:srcRect b="0" l="0" r="0" t="0"/>
          <a:stretch/>
        </p:blipFill>
        <p:spPr>
          <a:xfrm>
            <a:off x="1529567" y="4756473"/>
            <a:ext cx="772399" cy="461147"/>
          </a:xfrm>
          <a:prstGeom prst="rect">
            <a:avLst/>
          </a:prstGeom>
          <a:noFill/>
          <a:ln>
            <a:noFill/>
          </a:ln>
        </p:spPr>
      </p:pic>
      <p:pic>
        <p:nvPicPr>
          <p:cNvPr descr="Icon_RH_Object_Gear-Group_RGB_Flat.png" id="1586" name="Google Shape;1586;p131"/>
          <p:cNvPicPr preferRelativeResize="0"/>
          <p:nvPr/>
        </p:nvPicPr>
        <p:blipFill rotWithShape="1">
          <a:blip r:embed="rId5">
            <a:alphaModFix/>
          </a:blip>
          <a:srcRect b="0" l="0" r="0" t="0"/>
          <a:stretch/>
        </p:blipFill>
        <p:spPr>
          <a:xfrm>
            <a:off x="3148249" y="4592349"/>
            <a:ext cx="731600" cy="789397"/>
          </a:xfrm>
          <a:prstGeom prst="rect">
            <a:avLst/>
          </a:prstGeom>
          <a:noFill/>
          <a:ln>
            <a:noFill/>
          </a:ln>
        </p:spPr>
      </p:pic>
      <p:cxnSp>
        <p:nvCxnSpPr>
          <p:cNvPr id="1587" name="Google Shape;1587;p131"/>
          <p:cNvCxnSpPr/>
          <p:nvPr/>
        </p:nvCxnSpPr>
        <p:spPr>
          <a:xfrm flipH="1" rot="10800000">
            <a:off x="3994015" y="4984148"/>
            <a:ext cx="668400" cy="5700"/>
          </a:xfrm>
          <a:prstGeom prst="straightConnector1">
            <a:avLst/>
          </a:prstGeom>
          <a:noFill/>
          <a:ln cap="flat" cmpd="sng" w="9525">
            <a:solidFill>
              <a:schemeClr val="dk2"/>
            </a:solidFill>
            <a:prstDash val="solid"/>
            <a:round/>
            <a:headEnd len="sm" w="sm" type="none"/>
            <a:tailEnd len="med" w="med" type="triangle"/>
          </a:ln>
        </p:spPr>
      </p:cxnSp>
      <p:pic>
        <p:nvPicPr>
          <p:cNvPr descr="Icon_RH_Object_Gear-Group_RGB_Flat.png" id="1588" name="Google Shape;1588;p131"/>
          <p:cNvPicPr preferRelativeResize="0"/>
          <p:nvPr/>
        </p:nvPicPr>
        <p:blipFill rotWithShape="1">
          <a:blip r:embed="rId5">
            <a:alphaModFix/>
          </a:blip>
          <a:srcRect b="0" l="0" r="0" t="0"/>
          <a:stretch/>
        </p:blipFill>
        <p:spPr>
          <a:xfrm>
            <a:off x="8459776" y="3552949"/>
            <a:ext cx="731600" cy="789397"/>
          </a:xfrm>
          <a:prstGeom prst="rect">
            <a:avLst/>
          </a:prstGeom>
          <a:noFill/>
          <a:ln>
            <a:noFill/>
          </a:ln>
        </p:spPr>
      </p:pic>
      <p:cxnSp>
        <p:nvCxnSpPr>
          <p:cNvPr id="1589" name="Google Shape;1589;p131"/>
          <p:cNvCxnSpPr/>
          <p:nvPr/>
        </p:nvCxnSpPr>
        <p:spPr>
          <a:xfrm>
            <a:off x="5815867" y="2883833"/>
            <a:ext cx="772500" cy="726000"/>
          </a:xfrm>
          <a:prstGeom prst="bentConnector3">
            <a:avLst>
              <a:gd fmla="val 50000" name="adj1"/>
            </a:avLst>
          </a:prstGeom>
          <a:noFill/>
          <a:ln cap="flat" cmpd="sng" w="9525">
            <a:solidFill>
              <a:schemeClr val="dk2"/>
            </a:solidFill>
            <a:prstDash val="solid"/>
            <a:round/>
            <a:headEnd len="sm" w="sm" type="none"/>
            <a:tailEnd len="med" w="med" type="triangle"/>
          </a:ln>
        </p:spPr>
      </p:cxnSp>
      <p:pic>
        <p:nvPicPr>
          <p:cNvPr id="1590" name="Google Shape;1590;p131"/>
          <p:cNvPicPr preferRelativeResize="0"/>
          <p:nvPr/>
        </p:nvPicPr>
        <p:blipFill rotWithShape="1">
          <a:blip r:embed="rId6">
            <a:alphaModFix/>
          </a:blip>
          <a:srcRect b="0" l="0" r="0" t="0"/>
          <a:stretch/>
        </p:blipFill>
        <p:spPr>
          <a:xfrm>
            <a:off x="4776567" y="4680515"/>
            <a:ext cx="610867" cy="606233"/>
          </a:xfrm>
          <a:prstGeom prst="rect">
            <a:avLst/>
          </a:prstGeom>
          <a:noFill/>
          <a:ln>
            <a:noFill/>
          </a:ln>
        </p:spPr>
      </p:pic>
      <p:pic>
        <p:nvPicPr>
          <p:cNvPr id="1591" name="Google Shape;1591;p131"/>
          <p:cNvPicPr preferRelativeResize="0"/>
          <p:nvPr/>
        </p:nvPicPr>
        <p:blipFill rotWithShape="1">
          <a:blip r:embed="rId7">
            <a:alphaModFix/>
          </a:blip>
          <a:srcRect b="0" l="0" r="0" t="0"/>
          <a:stretch/>
        </p:blipFill>
        <p:spPr>
          <a:xfrm>
            <a:off x="4801073" y="2761731"/>
            <a:ext cx="589833" cy="585164"/>
          </a:xfrm>
          <a:prstGeom prst="rect">
            <a:avLst/>
          </a:prstGeom>
          <a:noFill/>
          <a:ln>
            <a:noFill/>
          </a:ln>
        </p:spPr>
      </p:pic>
      <p:cxnSp>
        <p:nvCxnSpPr>
          <p:cNvPr id="1592" name="Google Shape;1592;p131"/>
          <p:cNvCxnSpPr/>
          <p:nvPr/>
        </p:nvCxnSpPr>
        <p:spPr>
          <a:xfrm>
            <a:off x="7577815" y="3834717"/>
            <a:ext cx="772500" cy="0"/>
          </a:xfrm>
          <a:prstGeom prst="straightConnector1">
            <a:avLst/>
          </a:prstGeom>
          <a:noFill/>
          <a:ln cap="flat" cmpd="sng" w="9525">
            <a:solidFill>
              <a:schemeClr val="dk2"/>
            </a:solidFill>
            <a:prstDash val="solid"/>
            <a:round/>
            <a:headEnd len="sm" w="sm" type="none"/>
            <a:tailEnd len="med" w="med" type="triangle"/>
          </a:ln>
        </p:spPr>
      </p:cxnSp>
      <p:pic>
        <p:nvPicPr>
          <p:cNvPr id="1593" name="Google Shape;1593;p131"/>
          <p:cNvPicPr preferRelativeResize="0"/>
          <p:nvPr/>
        </p:nvPicPr>
        <p:blipFill rotWithShape="1">
          <a:blip r:embed="rId8">
            <a:alphaModFix/>
          </a:blip>
          <a:srcRect b="0" l="0" r="0" t="0"/>
          <a:stretch/>
        </p:blipFill>
        <p:spPr>
          <a:xfrm>
            <a:off x="6943265" y="3400433"/>
            <a:ext cx="406318" cy="406303"/>
          </a:xfrm>
          <a:prstGeom prst="rect">
            <a:avLst/>
          </a:prstGeom>
          <a:noFill/>
          <a:ln>
            <a:noFill/>
          </a:ln>
        </p:spPr>
      </p:pic>
      <p:pic>
        <p:nvPicPr>
          <p:cNvPr id="1594" name="Google Shape;1594;p131"/>
          <p:cNvPicPr preferRelativeResize="0"/>
          <p:nvPr/>
        </p:nvPicPr>
        <p:blipFill rotWithShape="1">
          <a:blip r:embed="rId9">
            <a:alphaModFix/>
          </a:blip>
          <a:srcRect b="0" l="0" r="0" t="0"/>
          <a:stretch/>
        </p:blipFill>
        <p:spPr>
          <a:xfrm>
            <a:off x="6943280" y="3902496"/>
            <a:ext cx="406319" cy="404602"/>
          </a:xfrm>
          <a:prstGeom prst="rect">
            <a:avLst/>
          </a:prstGeom>
          <a:noFill/>
          <a:ln>
            <a:noFill/>
          </a:ln>
        </p:spPr>
      </p:pic>
      <p:sp>
        <p:nvSpPr>
          <p:cNvPr id="1595" name="Google Shape;1595;p1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32"/>
          <p:cNvSpPr txBox="1"/>
          <p:nvPr>
            <p:ph idx="4294967295" type="title"/>
          </p:nvPr>
        </p:nvSpPr>
        <p:spPr>
          <a:xfrm>
            <a:off x="991333" y="0"/>
            <a:ext cx="102093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EXAMPLE: USE ANY BUILD TOOL WITH OFFICIAL RUNTIME IMAGES</a:t>
            </a:r>
            <a:endParaRPr/>
          </a:p>
        </p:txBody>
      </p:sp>
      <p:sp>
        <p:nvSpPr>
          <p:cNvPr id="1601" name="Google Shape;1601;p132"/>
          <p:cNvSpPr/>
          <p:nvPr/>
        </p:nvSpPr>
        <p:spPr>
          <a:xfrm>
            <a:off x="6692267" y="2685700"/>
            <a:ext cx="4508400" cy="27243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Proxima Nova"/>
                <a:ea typeface="Proxima Nova"/>
                <a:cs typeface="Proxima Nova"/>
                <a:sym typeface="Proxima Nova"/>
              </a:rPr>
              <a:t>DOCKER BUILD</a:t>
            </a:r>
            <a:endParaRPr b="0" i="0" sz="1500" u="none" cap="none" strike="noStrike">
              <a:solidFill>
                <a:srgbClr val="000000"/>
              </a:solidFill>
              <a:latin typeface="Arial"/>
              <a:ea typeface="Arial"/>
              <a:cs typeface="Arial"/>
              <a:sym typeface="Arial"/>
            </a:endParaRPr>
          </a:p>
        </p:txBody>
      </p:sp>
      <p:sp>
        <p:nvSpPr>
          <p:cNvPr id="1602" name="Google Shape;1602;p132"/>
          <p:cNvSpPr/>
          <p:nvPr/>
        </p:nvSpPr>
        <p:spPr>
          <a:xfrm>
            <a:off x="1104267" y="2685700"/>
            <a:ext cx="4508400" cy="27243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Proxima Nova"/>
                <a:ea typeface="Proxima Nova"/>
                <a:cs typeface="Proxima Nova"/>
                <a:sym typeface="Proxima Nova"/>
              </a:rPr>
              <a:t>CUSTOM GRADLE BUILD</a:t>
            </a:r>
            <a:endParaRPr b="1" i="0" sz="1500" u="none" cap="none" strike="noStrike">
              <a:solidFill>
                <a:srgbClr val="000000"/>
              </a:solidFill>
              <a:latin typeface="Proxima Nova"/>
              <a:ea typeface="Proxima Nova"/>
              <a:cs typeface="Proxima Nova"/>
              <a:sym typeface="Proxima Nova"/>
            </a:endParaRPr>
          </a:p>
        </p:txBody>
      </p:sp>
      <p:cxnSp>
        <p:nvCxnSpPr>
          <p:cNvPr id="1603" name="Google Shape;1603;p132"/>
          <p:cNvCxnSpPr/>
          <p:nvPr/>
        </p:nvCxnSpPr>
        <p:spPr>
          <a:xfrm flipH="1" rot="10800000">
            <a:off x="2187700" y="3644584"/>
            <a:ext cx="668400" cy="5700"/>
          </a:xfrm>
          <a:prstGeom prst="straightConnector1">
            <a:avLst/>
          </a:prstGeom>
          <a:noFill/>
          <a:ln cap="flat" cmpd="sng" w="9525">
            <a:solidFill>
              <a:schemeClr val="dk2"/>
            </a:solidFill>
            <a:prstDash val="solid"/>
            <a:round/>
            <a:headEnd len="sm" w="sm" type="none"/>
            <a:tailEnd len="med" w="med" type="triangle"/>
          </a:ln>
        </p:spPr>
      </p:cxnSp>
      <p:cxnSp>
        <p:nvCxnSpPr>
          <p:cNvPr id="1604" name="Google Shape;1604;p132"/>
          <p:cNvCxnSpPr/>
          <p:nvPr/>
        </p:nvCxnSpPr>
        <p:spPr>
          <a:xfrm>
            <a:off x="9394956" y="3647484"/>
            <a:ext cx="772500" cy="0"/>
          </a:xfrm>
          <a:prstGeom prst="straightConnector1">
            <a:avLst/>
          </a:prstGeom>
          <a:noFill/>
          <a:ln cap="flat" cmpd="sng" w="9525">
            <a:solidFill>
              <a:schemeClr val="dk2"/>
            </a:solidFill>
            <a:prstDash val="solid"/>
            <a:round/>
            <a:headEnd len="sm" w="sm" type="none"/>
            <a:tailEnd len="med" w="med" type="triangle"/>
          </a:ln>
        </p:spPr>
      </p:cxnSp>
      <p:pic>
        <p:nvPicPr>
          <p:cNvPr id="1605" name="Google Shape;1605;p132"/>
          <p:cNvPicPr preferRelativeResize="0"/>
          <p:nvPr/>
        </p:nvPicPr>
        <p:blipFill rotWithShape="1">
          <a:blip r:embed="rId3">
            <a:alphaModFix/>
          </a:blip>
          <a:srcRect b="0" l="0" r="0" t="0"/>
          <a:stretch/>
        </p:blipFill>
        <p:spPr>
          <a:xfrm>
            <a:off x="1326367" y="3416911"/>
            <a:ext cx="772399" cy="461147"/>
          </a:xfrm>
          <a:prstGeom prst="rect">
            <a:avLst/>
          </a:prstGeom>
          <a:noFill/>
          <a:ln>
            <a:noFill/>
          </a:ln>
        </p:spPr>
      </p:pic>
      <p:pic>
        <p:nvPicPr>
          <p:cNvPr id="1606" name="Google Shape;1606;p132"/>
          <p:cNvPicPr preferRelativeResize="0"/>
          <p:nvPr/>
        </p:nvPicPr>
        <p:blipFill rotWithShape="1">
          <a:blip r:embed="rId4">
            <a:alphaModFix/>
          </a:blip>
          <a:srcRect b="0" l="0" r="0" t="0"/>
          <a:stretch/>
        </p:blipFill>
        <p:spPr>
          <a:xfrm>
            <a:off x="10281084" y="3315928"/>
            <a:ext cx="668400" cy="663112"/>
          </a:xfrm>
          <a:prstGeom prst="rect">
            <a:avLst/>
          </a:prstGeom>
          <a:noFill/>
          <a:ln>
            <a:noFill/>
          </a:ln>
        </p:spPr>
      </p:pic>
      <p:pic>
        <p:nvPicPr>
          <p:cNvPr descr="Icon_RH_Object_Gear-Group_RGB_Flat.png" id="1607" name="Google Shape;1607;p132"/>
          <p:cNvPicPr preferRelativeResize="0"/>
          <p:nvPr/>
        </p:nvPicPr>
        <p:blipFill rotWithShape="1">
          <a:blip r:embed="rId5">
            <a:alphaModFix/>
          </a:blip>
          <a:srcRect b="0" l="0" r="0" t="0"/>
          <a:stretch/>
        </p:blipFill>
        <p:spPr>
          <a:xfrm>
            <a:off x="2945049" y="3252785"/>
            <a:ext cx="731600" cy="789397"/>
          </a:xfrm>
          <a:prstGeom prst="rect">
            <a:avLst/>
          </a:prstGeom>
          <a:noFill/>
          <a:ln>
            <a:noFill/>
          </a:ln>
        </p:spPr>
      </p:pic>
      <p:cxnSp>
        <p:nvCxnSpPr>
          <p:cNvPr id="1608" name="Google Shape;1608;p132"/>
          <p:cNvCxnSpPr/>
          <p:nvPr/>
        </p:nvCxnSpPr>
        <p:spPr>
          <a:xfrm flipH="1" rot="10800000">
            <a:off x="3790815" y="3644584"/>
            <a:ext cx="668400" cy="5700"/>
          </a:xfrm>
          <a:prstGeom prst="straightConnector1">
            <a:avLst/>
          </a:prstGeom>
          <a:noFill/>
          <a:ln cap="flat" cmpd="sng" w="9525">
            <a:solidFill>
              <a:schemeClr val="dk2"/>
            </a:solidFill>
            <a:prstDash val="solid"/>
            <a:round/>
            <a:headEnd len="sm" w="sm" type="none"/>
            <a:tailEnd len="med" w="med" type="triangle"/>
          </a:ln>
        </p:spPr>
      </p:cxnSp>
      <p:pic>
        <p:nvPicPr>
          <p:cNvPr descr="Icon_RH_Object_Gear-Group_RGB_Flat.png" id="1609" name="Google Shape;1609;p132"/>
          <p:cNvPicPr preferRelativeResize="0"/>
          <p:nvPr/>
        </p:nvPicPr>
        <p:blipFill rotWithShape="1">
          <a:blip r:embed="rId5">
            <a:alphaModFix/>
          </a:blip>
          <a:srcRect b="0" l="0" r="0" t="0"/>
          <a:stretch/>
        </p:blipFill>
        <p:spPr>
          <a:xfrm>
            <a:off x="8549716" y="3252785"/>
            <a:ext cx="731600" cy="789397"/>
          </a:xfrm>
          <a:prstGeom prst="rect">
            <a:avLst/>
          </a:prstGeom>
          <a:noFill/>
          <a:ln>
            <a:noFill/>
          </a:ln>
        </p:spPr>
      </p:pic>
      <p:cxnSp>
        <p:nvCxnSpPr>
          <p:cNvPr id="1610" name="Google Shape;1610;p132"/>
          <p:cNvCxnSpPr/>
          <p:nvPr/>
        </p:nvCxnSpPr>
        <p:spPr>
          <a:xfrm>
            <a:off x="5612667" y="3669587"/>
            <a:ext cx="1079700" cy="900"/>
          </a:xfrm>
          <a:prstGeom prst="bentConnector3">
            <a:avLst>
              <a:gd fmla="val 50000" name="adj1"/>
            </a:avLst>
          </a:prstGeom>
          <a:noFill/>
          <a:ln cap="flat" cmpd="sng" w="9525">
            <a:solidFill>
              <a:schemeClr val="dk2"/>
            </a:solidFill>
            <a:prstDash val="solid"/>
            <a:round/>
            <a:headEnd len="sm" w="sm" type="none"/>
            <a:tailEnd len="med" w="med" type="triangle"/>
          </a:ln>
        </p:spPr>
      </p:cxnSp>
      <p:pic>
        <p:nvPicPr>
          <p:cNvPr id="1611" name="Google Shape;1611;p132"/>
          <p:cNvPicPr preferRelativeResize="0"/>
          <p:nvPr/>
        </p:nvPicPr>
        <p:blipFill rotWithShape="1">
          <a:blip r:embed="rId6">
            <a:alphaModFix/>
          </a:blip>
          <a:srcRect b="0" l="0" r="0" t="0"/>
          <a:stretch/>
        </p:blipFill>
        <p:spPr>
          <a:xfrm>
            <a:off x="4597873" y="3354903"/>
            <a:ext cx="589833" cy="585164"/>
          </a:xfrm>
          <a:prstGeom prst="rect">
            <a:avLst/>
          </a:prstGeom>
          <a:noFill/>
          <a:ln>
            <a:noFill/>
          </a:ln>
        </p:spPr>
      </p:pic>
      <p:pic>
        <p:nvPicPr>
          <p:cNvPr id="1612" name="Google Shape;1612;p132"/>
          <p:cNvPicPr preferRelativeResize="0"/>
          <p:nvPr/>
        </p:nvPicPr>
        <p:blipFill rotWithShape="1">
          <a:blip r:embed="rId7">
            <a:alphaModFix/>
          </a:blip>
          <a:srcRect b="0" l="0" r="0" t="0"/>
          <a:stretch/>
        </p:blipFill>
        <p:spPr>
          <a:xfrm>
            <a:off x="6907833" y="3284484"/>
            <a:ext cx="535609" cy="726000"/>
          </a:xfrm>
          <a:prstGeom prst="rect">
            <a:avLst/>
          </a:prstGeom>
          <a:noFill/>
          <a:ln>
            <a:noFill/>
          </a:ln>
        </p:spPr>
      </p:pic>
      <p:cxnSp>
        <p:nvCxnSpPr>
          <p:cNvPr id="1613" name="Google Shape;1613;p132"/>
          <p:cNvCxnSpPr/>
          <p:nvPr/>
        </p:nvCxnSpPr>
        <p:spPr>
          <a:xfrm>
            <a:off x="7667756" y="3647484"/>
            <a:ext cx="772500" cy="0"/>
          </a:xfrm>
          <a:prstGeom prst="straightConnector1">
            <a:avLst/>
          </a:prstGeom>
          <a:noFill/>
          <a:ln cap="flat" cmpd="sng" w="9525">
            <a:solidFill>
              <a:schemeClr val="dk2"/>
            </a:solidFill>
            <a:prstDash val="solid"/>
            <a:round/>
            <a:headEnd len="sm" w="sm" type="none"/>
            <a:tailEnd len="med" w="med" type="triangle"/>
          </a:ln>
        </p:spPr>
      </p:cxnSp>
      <p:grpSp>
        <p:nvGrpSpPr>
          <p:cNvPr id="1614" name="Google Shape;1614;p132"/>
          <p:cNvGrpSpPr/>
          <p:nvPr/>
        </p:nvGrpSpPr>
        <p:grpSpPr>
          <a:xfrm>
            <a:off x="2981824" y="4660195"/>
            <a:ext cx="589880" cy="585232"/>
            <a:chOff x="2142075" y="3159950"/>
            <a:chExt cx="501300" cy="497350"/>
          </a:xfrm>
        </p:grpSpPr>
        <p:pic>
          <p:nvPicPr>
            <p:cNvPr id="1615" name="Google Shape;1615;p132"/>
            <p:cNvPicPr preferRelativeResize="0"/>
            <p:nvPr/>
          </p:nvPicPr>
          <p:blipFill rotWithShape="1">
            <a:blip r:embed="rId8">
              <a:alphaModFix/>
            </a:blip>
            <a:srcRect b="0" l="0" r="0" t="0"/>
            <a:stretch/>
          </p:blipFill>
          <p:spPr>
            <a:xfrm>
              <a:off x="2142075" y="3159950"/>
              <a:ext cx="501300" cy="497350"/>
            </a:xfrm>
            <a:prstGeom prst="rect">
              <a:avLst/>
            </a:prstGeom>
            <a:noFill/>
            <a:ln>
              <a:noFill/>
            </a:ln>
          </p:spPr>
        </p:pic>
        <p:pic>
          <p:nvPicPr>
            <p:cNvPr id="1616" name="Google Shape;1616;p132"/>
            <p:cNvPicPr preferRelativeResize="0"/>
            <p:nvPr/>
          </p:nvPicPr>
          <p:blipFill rotWithShape="1">
            <a:blip r:embed="rId9">
              <a:alphaModFix/>
            </a:blip>
            <a:srcRect b="0" l="0" r="0" t="0"/>
            <a:stretch/>
          </p:blipFill>
          <p:spPr>
            <a:xfrm>
              <a:off x="2212425" y="3232484"/>
              <a:ext cx="360600" cy="352298"/>
            </a:xfrm>
            <a:prstGeom prst="rect">
              <a:avLst/>
            </a:prstGeom>
            <a:noFill/>
            <a:ln>
              <a:noFill/>
            </a:ln>
          </p:spPr>
        </p:pic>
      </p:grpSp>
      <p:cxnSp>
        <p:nvCxnSpPr>
          <p:cNvPr id="1617" name="Google Shape;1617;p132"/>
          <p:cNvCxnSpPr/>
          <p:nvPr/>
        </p:nvCxnSpPr>
        <p:spPr>
          <a:xfrm rot="10800000">
            <a:off x="3276833" y="4138733"/>
            <a:ext cx="6000" cy="462000"/>
          </a:xfrm>
          <a:prstGeom prst="straightConnector1">
            <a:avLst/>
          </a:prstGeom>
          <a:noFill/>
          <a:ln cap="flat" cmpd="sng" w="9525">
            <a:solidFill>
              <a:schemeClr val="dk2"/>
            </a:solidFill>
            <a:prstDash val="solid"/>
            <a:round/>
            <a:headEnd len="sm" w="sm" type="none"/>
            <a:tailEnd len="med" w="med" type="triangle"/>
          </a:ln>
        </p:spPr>
      </p:cxnSp>
      <p:grpSp>
        <p:nvGrpSpPr>
          <p:cNvPr id="1618" name="Google Shape;1618;p132"/>
          <p:cNvGrpSpPr/>
          <p:nvPr/>
        </p:nvGrpSpPr>
        <p:grpSpPr>
          <a:xfrm>
            <a:off x="8569823" y="4660195"/>
            <a:ext cx="589880" cy="585232"/>
            <a:chOff x="2142075" y="3159950"/>
            <a:chExt cx="501300" cy="497350"/>
          </a:xfrm>
        </p:grpSpPr>
        <p:pic>
          <p:nvPicPr>
            <p:cNvPr id="1619" name="Google Shape;1619;p132"/>
            <p:cNvPicPr preferRelativeResize="0"/>
            <p:nvPr/>
          </p:nvPicPr>
          <p:blipFill rotWithShape="1">
            <a:blip r:embed="rId8">
              <a:alphaModFix/>
            </a:blip>
            <a:srcRect b="0" l="0" r="0" t="0"/>
            <a:stretch/>
          </p:blipFill>
          <p:spPr>
            <a:xfrm>
              <a:off x="2142075" y="3159950"/>
              <a:ext cx="501300" cy="497350"/>
            </a:xfrm>
            <a:prstGeom prst="rect">
              <a:avLst/>
            </a:prstGeom>
            <a:noFill/>
            <a:ln>
              <a:noFill/>
            </a:ln>
          </p:spPr>
        </p:pic>
        <p:pic>
          <p:nvPicPr>
            <p:cNvPr id="1620" name="Google Shape;1620;p132"/>
            <p:cNvPicPr preferRelativeResize="0"/>
            <p:nvPr/>
          </p:nvPicPr>
          <p:blipFill rotWithShape="1">
            <a:blip r:embed="rId9">
              <a:alphaModFix/>
            </a:blip>
            <a:srcRect b="0" l="0" r="0" t="0"/>
            <a:stretch/>
          </p:blipFill>
          <p:spPr>
            <a:xfrm>
              <a:off x="2212425" y="3232484"/>
              <a:ext cx="360600" cy="352298"/>
            </a:xfrm>
            <a:prstGeom prst="rect">
              <a:avLst/>
            </a:prstGeom>
            <a:noFill/>
            <a:ln>
              <a:noFill/>
            </a:ln>
          </p:spPr>
        </p:pic>
      </p:grpSp>
      <p:cxnSp>
        <p:nvCxnSpPr>
          <p:cNvPr id="1621" name="Google Shape;1621;p132"/>
          <p:cNvCxnSpPr/>
          <p:nvPr/>
        </p:nvCxnSpPr>
        <p:spPr>
          <a:xfrm rot="10800000">
            <a:off x="8864833" y="4138733"/>
            <a:ext cx="6000" cy="462000"/>
          </a:xfrm>
          <a:prstGeom prst="straightConnector1">
            <a:avLst/>
          </a:prstGeom>
          <a:noFill/>
          <a:ln cap="flat" cmpd="sng" w="9525">
            <a:solidFill>
              <a:schemeClr val="dk2"/>
            </a:solidFill>
            <a:prstDash val="solid"/>
            <a:round/>
            <a:headEnd len="sm" w="sm" type="none"/>
            <a:tailEnd len="med" w="med" type="triangle"/>
          </a:ln>
        </p:spPr>
      </p:cxnSp>
      <p:sp>
        <p:nvSpPr>
          <p:cNvPr id="1622" name="Google Shape;1622;p132"/>
          <p:cNvSpPr txBox="1"/>
          <p:nvPr/>
        </p:nvSpPr>
        <p:spPr>
          <a:xfrm>
            <a:off x="3577267" y="4522884"/>
            <a:ext cx="1313100" cy="78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Custom</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Gradle S2I</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roxima Nova"/>
              <a:ea typeface="Proxima Nova"/>
              <a:cs typeface="Proxima Nova"/>
              <a:sym typeface="Proxima Nova"/>
            </a:endParaRPr>
          </a:p>
        </p:txBody>
      </p:sp>
      <p:sp>
        <p:nvSpPr>
          <p:cNvPr id="1623" name="Google Shape;1623;p132"/>
          <p:cNvSpPr txBox="1"/>
          <p:nvPr/>
        </p:nvSpPr>
        <p:spPr>
          <a:xfrm>
            <a:off x="9165267" y="4522881"/>
            <a:ext cx="1313100" cy="755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Red Hat</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OpenJDK</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endParaRPr b="0" i="0" sz="1300" u="none" cap="none" strike="noStrike">
              <a:solidFill>
                <a:srgbClr val="000000"/>
              </a:solidFill>
              <a:latin typeface="Proxima Nova"/>
              <a:ea typeface="Proxima Nova"/>
              <a:cs typeface="Proxima Nova"/>
              <a:sym typeface="Proxima Nova"/>
            </a:endParaRPr>
          </a:p>
        </p:txBody>
      </p:sp>
      <p:sp>
        <p:nvSpPr>
          <p:cNvPr id="1624" name="Google Shape;1624;p132"/>
          <p:cNvSpPr txBox="1"/>
          <p:nvPr/>
        </p:nvSpPr>
        <p:spPr>
          <a:xfrm>
            <a:off x="1307200" y="1922067"/>
            <a:ext cx="9577500" cy="755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Overpass"/>
                <a:ea typeface="Overpass"/>
                <a:cs typeface="Overpass"/>
                <a:sym typeface="Overpass"/>
              </a:rPr>
              <a:t>Use your choice of build tool like Gradle and deploy to official images like the JDK image</a:t>
            </a:r>
            <a:endParaRPr b="0" i="0" sz="1900" u="none" cap="none" strike="noStrike">
              <a:solidFill>
                <a:srgbClr val="000000"/>
              </a:solidFill>
              <a:latin typeface="Overpass"/>
              <a:ea typeface="Overpass"/>
              <a:cs typeface="Overpass"/>
              <a:sym typeface="Overpass"/>
            </a:endParaRPr>
          </a:p>
        </p:txBody>
      </p:sp>
      <p:sp>
        <p:nvSpPr>
          <p:cNvPr id="1625" name="Google Shape;1625;p132"/>
          <p:cNvSpPr txBox="1"/>
          <p:nvPr/>
        </p:nvSpPr>
        <p:spPr>
          <a:xfrm>
            <a:off x="3805833" y="5844919"/>
            <a:ext cx="5913600" cy="334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read more on </a:t>
            </a:r>
            <a:r>
              <a:rPr b="0" i="0" lang="en" sz="1300" u="sng" cap="none" strike="noStrike">
                <a:solidFill>
                  <a:schemeClr val="hlink"/>
                </a:solidFill>
                <a:latin typeface="Overpass"/>
                <a:ea typeface="Overpass"/>
                <a:cs typeface="Overpass"/>
                <a:sym typeface="Overpass"/>
                <a:hlinkClick r:id="rId10"/>
              </a:rPr>
              <a:t>https://blog.openshift.com/chaining-builds/</a:t>
            </a:r>
            <a:endParaRPr b="0" i="0" sz="1300" u="none" cap="none" strike="noStrike">
              <a:solidFill>
                <a:srgbClr val="000000"/>
              </a:solidFill>
              <a:latin typeface="Overpass"/>
              <a:ea typeface="Overpass"/>
              <a:cs typeface="Overpass"/>
              <a:sym typeface="Overpass"/>
            </a:endParaRPr>
          </a:p>
        </p:txBody>
      </p:sp>
      <p:pic>
        <p:nvPicPr>
          <p:cNvPr id="1626" name="Google Shape;1626;p132"/>
          <p:cNvPicPr preferRelativeResize="0"/>
          <p:nvPr/>
        </p:nvPicPr>
        <p:blipFill rotWithShape="1">
          <a:blip r:embed="rId11">
            <a:alphaModFix/>
          </a:blip>
          <a:srcRect b="0" l="0" r="0" t="0"/>
          <a:stretch/>
        </p:blipFill>
        <p:spPr>
          <a:xfrm>
            <a:off x="5948792" y="3209179"/>
            <a:ext cx="334471" cy="334467"/>
          </a:xfrm>
          <a:prstGeom prst="rect">
            <a:avLst/>
          </a:prstGeom>
          <a:noFill/>
          <a:ln>
            <a:noFill/>
          </a:ln>
        </p:spPr>
      </p:pic>
      <p:sp>
        <p:nvSpPr>
          <p:cNvPr id="1627" name="Google Shape;1627;p132"/>
          <p:cNvSpPr txBox="1"/>
          <p:nvPr/>
        </p:nvSpPr>
        <p:spPr>
          <a:xfrm>
            <a:off x="5703227" y="2784428"/>
            <a:ext cx="857100" cy="4611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app.war</a:t>
            </a:r>
            <a:endParaRPr b="0" i="0" sz="1300" u="none" cap="none" strike="noStrike">
              <a:solidFill>
                <a:srgbClr val="000000"/>
              </a:solidFill>
              <a:latin typeface="Proxima Nova"/>
              <a:ea typeface="Proxima Nova"/>
              <a:cs typeface="Proxima Nova"/>
              <a:sym typeface="Proxima Nova"/>
            </a:endParaRPr>
          </a:p>
        </p:txBody>
      </p:sp>
      <p:sp>
        <p:nvSpPr>
          <p:cNvPr id="1628" name="Google Shape;1628;p1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33"/>
          <p:cNvSpPr txBox="1"/>
          <p:nvPr>
            <p:ph idx="4294967295" type="title"/>
          </p:nvPr>
        </p:nvSpPr>
        <p:spPr>
          <a:xfrm>
            <a:off x="991333" y="0"/>
            <a:ext cx="102093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EXAMPLE: SMALL LEAN RUNTIMES</a:t>
            </a:r>
            <a:endParaRPr/>
          </a:p>
        </p:txBody>
      </p:sp>
      <p:sp>
        <p:nvSpPr>
          <p:cNvPr id="1634" name="Google Shape;1634;p133"/>
          <p:cNvSpPr/>
          <p:nvPr/>
        </p:nvSpPr>
        <p:spPr>
          <a:xfrm>
            <a:off x="6692267" y="2685700"/>
            <a:ext cx="4508400" cy="27243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Proxima Nova"/>
                <a:ea typeface="Proxima Nova"/>
                <a:cs typeface="Proxima Nova"/>
                <a:sym typeface="Proxima Nova"/>
              </a:rPr>
              <a:t>DOCKER BUILD</a:t>
            </a:r>
            <a:endParaRPr b="0" i="0" sz="1500" u="none" cap="none" strike="noStrike">
              <a:solidFill>
                <a:srgbClr val="000000"/>
              </a:solidFill>
              <a:latin typeface="Arial"/>
              <a:ea typeface="Arial"/>
              <a:cs typeface="Arial"/>
              <a:sym typeface="Arial"/>
            </a:endParaRPr>
          </a:p>
        </p:txBody>
      </p:sp>
      <p:sp>
        <p:nvSpPr>
          <p:cNvPr id="1635" name="Google Shape;1635;p133"/>
          <p:cNvSpPr/>
          <p:nvPr/>
        </p:nvSpPr>
        <p:spPr>
          <a:xfrm>
            <a:off x="1104267" y="2685700"/>
            <a:ext cx="4508400" cy="2724300"/>
          </a:xfrm>
          <a:prstGeom prst="rect">
            <a:avLst/>
          </a:prstGeom>
          <a:solidFill>
            <a:srgbClr val="CFE2F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Proxima Nova"/>
                <a:ea typeface="Proxima Nova"/>
                <a:cs typeface="Proxima Nova"/>
                <a:sym typeface="Proxima Nova"/>
              </a:rPr>
              <a:t>CUSTOM GO BUILD</a:t>
            </a:r>
            <a:endParaRPr b="1" i="0" sz="1500" u="none" cap="none" strike="noStrike">
              <a:solidFill>
                <a:srgbClr val="000000"/>
              </a:solidFill>
              <a:latin typeface="Proxima Nova"/>
              <a:ea typeface="Proxima Nova"/>
              <a:cs typeface="Proxima Nova"/>
              <a:sym typeface="Proxima Nova"/>
            </a:endParaRPr>
          </a:p>
        </p:txBody>
      </p:sp>
      <p:cxnSp>
        <p:nvCxnSpPr>
          <p:cNvPr id="1636" name="Google Shape;1636;p133"/>
          <p:cNvCxnSpPr/>
          <p:nvPr/>
        </p:nvCxnSpPr>
        <p:spPr>
          <a:xfrm flipH="1" rot="10800000">
            <a:off x="2187700" y="3644584"/>
            <a:ext cx="668400" cy="5700"/>
          </a:xfrm>
          <a:prstGeom prst="straightConnector1">
            <a:avLst/>
          </a:prstGeom>
          <a:noFill/>
          <a:ln cap="flat" cmpd="sng" w="9525">
            <a:solidFill>
              <a:schemeClr val="dk2"/>
            </a:solidFill>
            <a:prstDash val="solid"/>
            <a:round/>
            <a:headEnd len="sm" w="sm" type="none"/>
            <a:tailEnd len="med" w="med" type="triangle"/>
          </a:ln>
        </p:spPr>
      </p:cxnSp>
      <p:cxnSp>
        <p:nvCxnSpPr>
          <p:cNvPr id="1637" name="Google Shape;1637;p133"/>
          <p:cNvCxnSpPr/>
          <p:nvPr/>
        </p:nvCxnSpPr>
        <p:spPr>
          <a:xfrm>
            <a:off x="9394956" y="3647484"/>
            <a:ext cx="772500" cy="0"/>
          </a:xfrm>
          <a:prstGeom prst="straightConnector1">
            <a:avLst/>
          </a:prstGeom>
          <a:noFill/>
          <a:ln cap="flat" cmpd="sng" w="9525">
            <a:solidFill>
              <a:schemeClr val="dk2"/>
            </a:solidFill>
            <a:prstDash val="solid"/>
            <a:round/>
            <a:headEnd len="sm" w="sm" type="none"/>
            <a:tailEnd len="med" w="med" type="triangle"/>
          </a:ln>
        </p:spPr>
      </p:cxnSp>
      <p:pic>
        <p:nvPicPr>
          <p:cNvPr id="1638" name="Google Shape;1638;p133"/>
          <p:cNvPicPr preferRelativeResize="0"/>
          <p:nvPr/>
        </p:nvPicPr>
        <p:blipFill rotWithShape="1">
          <a:blip r:embed="rId3">
            <a:alphaModFix/>
          </a:blip>
          <a:srcRect b="0" l="0" r="0" t="0"/>
          <a:stretch/>
        </p:blipFill>
        <p:spPr>
          <a:xfrm>
            <a:off x="1326367" y="3416911"/>
            <a:ext cx="772399" cy="461147"/>
          </a:xfrm>
          <a:prstGeom prst="rect">
            <a:avLst/>
          </a:prstGeom>
          <a:noFill/>
          <a:ln>
            <a:noFill/>
          </a:ln>
        </p:spPr>
      </p:pic>
      <p:pic>
        <p:nvPicPr>
          <p:cNvPr id="1639" name="Google Shape;1639;p133"/>
          <p:cNvPicPr preferRelativeResize="0"/>
          <p:nvPr/>
        </p:nvPicPr>
        <p:blipFill rotWithShape="1">
          <a:blip r:embed="rId4">
            <a:alphaModFix/>
          </a:blip>
          <a:srcRect b="0" l="0" r="0" t="0"/>
          <a:stretch/>
        </p:blipFill>
        <p:spPr>
          <a:xfrm>
            <a:off x="10281084" y="3315928"/>
            <a:ext cx="668400" cy="663112"/>
          </a:xfrm>
          <a:prstGeom prst="rect">
            <a:avLst/>
          </a:prstGeom>
          <a:noFill/>
          <a:ln>
            <a:noFill/>
          </a:ln>
        </p:spPr>
      </p:pic>
      <p:pic>
        <p:nvPicPr>
          <p:cNvPr descr="Icon_RH_Object_Gear-Group_RGB_Flat.png" id="1640" name="Google Shape;1640;p133"/>
          <p:cNvPicPr preferRelativeResize="0"/>
          <p:nvPr/>
        </p:nvPicPr>
        <p:blipFill rotWithShape="1">
          <a:blip r:embed="rId5">
            <a:alphaModFix/>
          </a:blip>
          <a:srcRect b="0" l="0" r="0" t="0"/>
          <a:stretch/>
        </p:blipFill>
        <p:spPr>
          <a:xfrm>
            <a:off x="2945049" y="3252785"/>
            <a:ext cx="731600" cy="789397"/>
          </a:xfrm>
          <a:prstGeom prst="rect">
            <a:avLst/>
          </a:prstGeom>
          <a:noFill/>
          <a:ln>
            <a:noFill/>
          </a:ln>
        </p:spPr>
      </p:pic>
      <p:cxnSp>
        <p:nvCxnSpPr>
          <p:cNvPr id="1641" name="Google Shape;1641;p133"/>
          <p:cNvCxnSpPr/>
          <p:nvPr/>
        </p:nvCxnSpPr>
        <p:spPr>
          <a:xfrm flipH="1" rot="10800000">
            <a:off x="3790815" y="3644584"/>
            <a:ext cx="668400" cy="5700"/>
          </a:xfrm>
          <a:prstGeom prst="straightConnector1">
            <a:avLst/>
          </a:prstGeom>
          <a:noFill/>
          <a:ln cap="flat" cmpd="sng" w="9525">
            <a:solidFill>
              <a:schemeClr val="dk2"/>
            </a:solidFill>
            <a:prstDash val="solid"/>
            <a:round/>
            <a:headEnd len="sm" w="sm" type="none"/>
            <a:tailEnd len="med" w="med" type="triangle"/>
          </a:ln>
        </p:spPr>
      </p:cxnSp>
      <p:pic>
        <p:nvPicPr>
          <p:cNvPr descr="Icon_RH_Object_Gear-Group_RGB_Flat.png" id="1642" name="Google Shape;1642;p133"/>
          <p:cNvPicPr preferRelativeResize="0"/>
          <p:nvPr/>
        </p:nvPicPr>
        <p:blipFill rotWithShape="1">
          <a:blip r:embed="rId5">
            <a:alphaModFix/>
          </a:blip>
          <a:srcRect b="0" l="0" r="0" t="0"/>
          <a:stretch/>
        </p:blipFill>
        <p:spPr>
          <a:xfrm>
            <a:off x="8549716" y="3252785"/>
            <a:ext cx="731600" cy="789397"/>
          </a:xfrm>
          <a:prstGeom prst="rect">
            <a:avLst/>
          </a:prstGeom>
          <a:noFill/>
          <a:ln>
            <a:noFill/>
          </a:ln>
        </p:spPr>
      </p:pic>
      <p:cxnSp>
        <p:nvCxnSpPr>
          <p:cNvPr id="1643" name="Google Shape;1643;p133"/>
          <p:cNvCxnSpPr/>
          <p:nvPr/>
        </p:nvCxnSpPr>
        <p:spPr>
          <a:xfrm>
            <a:off x="5612667" y="3669587"/>
            <a:ext cx="1079700" cy="900"/>
          </a:xfrm>
          <a:prstGeom prst="bentConnector3">
            <a:avLst>
              <a:gd fmla="val 50000" name="adj1"/>
            </a:avLst>
          </a:prstGeom>
          <a:noFill/>
          <a:ln cap="flat" cmpd="sng" w="9525">
            <a:solidFill>
              <a:schemeClr val="dk2"/>
            </a:solidFill>
            <a:prstDash val="solid"/>
            <a:round/>
            <a:headEnd len="sm" w="sm" type="none"/>
            <a:tailEnd len="med" w="med" type="triangle"/>
          </a:ln>
        </p:spPr>
      </p:cxnSp>
      <p:pic>
        <p:nvPicPr>
          <p:cNvPr id="1644" name="Google Shape;1644;p133"/>
          <p:cNvPicPr preferRelativeResize="0"/>
          <p:nvPr/>
        </p:nvPicPr>
        <p:blipFill rotWithShape="1">
          <a:blip r:embed="rId6">
            <a:alphaModFix/>
          </a:blip>
          <a:srcRect b="0" l="0" r="0" t="0"/>
          <a:stretch/>
        </p:blipFill>
        <p:spPr>
          <a:xfrm>
            <a:off x="4597873" y="3354903"/>
            <a:ext cx="589833" cy="585164"/>
          </a:xfrm>
          <a:prstGeom prst="rect">
            <a:avLst/>
          </a:prstGeom>
          <a:noFill/>
          <a:ln>
            <a:noFill/>
          </a:ln>
        </p:spPr>
      </p:pic>
      <p:pic>
        <p:nvPicPr>
          <p:cNvPr id="1645" name="Google Shape;1645;p133"/>
          <p:cNvPicPr preferRelativeResize="0"/>
          <p:nvPr/>
        </p:nvPicPr>
        <p:blipFill rotWithShape="1">
          <a:blip r:embed="rId7">
            <a:alphaModFix/>
          </a:blip>
          <a:srcRect b="0" l="0" r="0" t="0"/>
          <a:stretch/>
        </p:blipFill>
        <p:spPr>
          <a:xfrm>
            <a:off x="6907833" y="3284484"/>
            <a:ext cx="535609" cy="726000"/>
          </a:xfrm>
          <a:prstGeom prst="rect">
            <a:avLst/>
          </a:prstGeom>
          <a:noFill/>
          <a:ln>
            <a:noFill/>
          </a:ln>
        </p:spPr>
      </p:pic>
      <p:cxnSp>
        <p:nvCxnSpPr>
          <p:cNvPr id="1646" name="Google Shape;1646;p133"/>
          <p:cNvCxnSpPr/>
          <p:nvPr/>
        </p:nvCxnSpPr>
        <p:spPr>
          <a:xfrm>
            <a:off x="7667756" y="3647484"/>
            <a:ext cx="772500" cy="0"/>
          </a:xfrm>
          <a:prstGeom prst="straightConnector1">
            <a:avLst/>
          </a:prstGeom>
          <a:noFill/>
          <a:ln cap="flat" cmpd="sng" w="9525">
            <a:solidFill>
              <a:schemeClr val="dk2"/>
            </a:solidFill>
            <a:prstDash val="solid"/>
            <a:round/>
            <a:headEnd len="sm" w="sm" type="none"/>
            <a:tailEnd len="med" w="med" type="triangle"/>
          </a:ln>
        </p:spPr>
      </p:cxnSp>
      <p:grpSp>
        <p:nvGrpSpPr>
          <p:cNvPr id="1647" name="Google Shape;1647;p133"/>
          <p:cNvGrpSpPr/>
          <p:nvPr/>
        </p:nvGrpSpPr>
        <p:grpSpPr>
          <a:xfrm>
            <a:off x="2981824" y="4660195"/>
            <a:ext cx="589880" cy="585232"/>
            <a:chOff x="2142075" y="3159950"/>
            <a:chExt cx="501300" cy="497350"/>
          </a:xfrm>
        </p:grpSpPr>
        <p:pic>
          <p:nvPicPr>
            <p:cNvPr id="1648" name="Google Shape;1648;p133"/>
            <p:cNvPicPr preferRelativeResize="0"/>
            <p:nvPr/>
          </p:nvPicPr>
          <p:blipFill rotWithShape="1">
            <a:blip r:embed="rId8">
              <a:alphaModFix/>
            </a:blip>
            <a:srcRect b="0" l="0" r="0" t="0"/>
            <a:stretch/>
          </p:blipFill>
          <p:spPr>
            <a:xfrm>
              <a:off x="2142075" y="3159950"/>
              <a:ext cx="501300" cy="497350"/>
            </a:xfrm>
            <a:prstGeom prst="rect">
              <a:avLst/>
            </a:prstGeom>
            <a:noFill/>
            <a:ln>
              <a:noFill/>
            </a:ln>
          </p:spPr>
        </p:pic>
        <p:pic>
          <p:nvPicPr>
            <p:cNvPr id="1649" name="Google Shape;1649;p133"/>
            <p:cNvPicPr preferRelativeResize="0"/>
            <p:nvPr/>
          </p:nvPicPr>
          <p:blipFill rotWithShape="1">
            <a:blip r:embed="rId9">
              <a:alphaModFix/>
            </a:blip>
            <a:srcRect b="0" l="0" r="0" t="0"/>
            <a:stretch/>
          </p:blipFill>
          <p:spPr>
            <a:xfrm>
              <a:off x="2212425" y="3232484"/>
              <a:ext cx="360600" cy="352298"/>
            </a:xfrm>
            <a:prstGeom prst="rect">
              <a:avLst/>
            </a:prstGeom>
            <a:noFill/>
            <a:ln>
              <a:noFill/>
            </a:ln>
          </p:spPr>
        </p:pic>
      </p:grpSp>
      <p:cxnSp>
        <p:nvCxnSpPr>
          <p:cNvPr id="1650" name="Google Shape;1650;p133"/>
          <p:cNvCxnSpPr/>
          <p:nvPr/>
        </p:nvCxnSpPr>
        <p:spPr>
          <a:xfrm rot="10800000">
            <a:off x="3276833" y="4138733"/>
            <a:ext cx="6000" cy="462000"/>
          </a:xfrm>
          <a:prstGeom prst="straightConnector1">
            <a:avLst/>
          </a:prstGeom>
          <a:noFill/>
          <a:ln cap="flat" cmpd="sng" w="9525">
            <a:solidFill>
              <a:schemeClr val="dk2"/>
            </a:solidFill>
            <a:prstDash val="solid"/>
            <a:round/>
            <a:headEnd len="sm" w="sm" type="none"/>
            <a:tailEnd len="med" w="med" type="triangle"/>
          </a:ln>
        </p:spPr>
      </p:cxnSp>
      <p:grpSp>
        <p:nvGrpSpPr>
          <p:cNvPr id="1651" name="Google Shape;1651;p133"/>
          <p:cNvGrpSpPr/>
          <p:nvPr/>
        </p:nvGrpSpPr>
        <p:grpSpPr>
          <a:xfrm>
            <a:off x="8569823" y="4660195"/>
            <a:ext cx="589880" cy="585232"/>
            <a:chOff x="2142075" y="3159950"/>
            <a:chExt cx="501300" cy="497350"/>
          </a:xfrm>
        </p:grpSpPr>
        <p:pic>
          <p:nvPicPr>
            <p:cNvPr id="1652" name="Google Shape;1652;p133"/>
            <p:cNvPicPr preferRelativeResize="0"/>
            <p:nvPr/>
          </p:nvPicPr>
          <p:blipFill rotWithShape="1">
            <a:blip r:embed="rId8">
              <a:alphaModFix/>
            </a:blip>
            <a:srcRect b="0" l="0" r="0" t="0"/>
            <a:stretch/>
          </p:blipFill>
          <p:spPr>
            <a:xfrm>
              <a:off x="2142075" y="3159950"/>
              <a:ext cx="501300" cy="497350"/>
            </a:xfrm>
            <a:prstGeom prst="rect">
              <a:avLst/>
            </a:prstGeom>
            <a:noFill/>
            <a:ln>
              <a:noFill/>
            </a:ln>
          </p:spPr>
        </p:pic>
        <p:pic>
          <p:nvPicPr>
            <p:cNvPr id="1653" name="Google Shape;1653;p133"/>
            <p:cNvPicPr preferRelativeResize="0"/>
            <p:nvPr/>
          </p:nvPicPr>
          <p:blipFill rotWithShape="1">
            <a:blip r:embed="rId9">
              <a:alphaModFix/>
            </a:blip>
            <a:srcRect b="0" l="0" r="0" t="0"/>
            <a:stretch/>
          </p:blipFill>
          <p:spPr>
            <a:xfrm>
              <a:off x="2212425" y="3232484"/>
              <a:ext cx="360600" cy="352298"/>
            </a:xfrm>
            <a:prstGeom prst="rect">
              <a:avLst/>
            </a:prstGeom>
            <a:noFill/>
            <a:ln>
              <a:noFill/>
            </a:ln>
          </p:spPr>
        </p:pic>
      </p:grpSp>
      <p:cxnSp>
        <p:nvCxnSpPr>
          <p:cNvPr id="1654" name="Google Shape;1654;p133"/>
          <p:cNvCxnSpPr/>
          <p:nvPr/>
        </p:nvCxnSpPr>
        <p:spPr>
          <a:xfrm rot="10800000">
            <a:off x="8864833" y="4138733"/>
            <a:ext cx="6000" cy="462000"/>
          </a:xfrm>
          <a:prstGeom prst="straightConnector1">
            <a:avLst/>
          </a:prstGeom>
          <a:noFill/>
          <a:ln cap="flat" cmpd="sng" w="9525">
            <a:solidFill>
              <a:schemeClr val="dk2"/>
            </a:solidFill>
            <a:prstDash val="solid"/>
            <a:round/>
            <a:headEnd len="sm" w="sm" type="none"/>
            <a:tailEnd len="med" w="med" type="triangle"/>
          </a:ln>
        </p:spPr>
      </p:cxnSp>
      <p:sp>
        <p:nvSpPr>
          <p:cNvPr id="1655" name="Google Shape;1655;p133"/>
          <p:cNvSpPr txBox="1"/>
          <p:nvPr/>
        </p:nvSpPr>
        <p:spPr>
          <a:xfrm>
            <a:off x="3577267" y="4522884"/>
            <a:ext cx="1313100" cy="78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Custom</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Go S2I</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Proxima Nova"/>
              <a:ea typeface="Proxima Nova"/>
              <a:cs typeface="Proxima Nova"/>
              <a:sym typeface="Proxima Nova"/>
            </a:endParaRPr>
          </a:p>
        </p:txBody>
      </p:sp>
      <p:sp>
        <p:nvSpPr>
          <p:cNvPr id="1656" name="Google Shape;1656;p133"/>
          <p:cNvSpPr txBox="1"/>
          <p:nvPr/>
        </p:nvSpPr>
        <p:spPr>
          <a:xfrm>
            <a:off x="9165267" y="4613239"/>
            <a:ext cx="1313100" cy="755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Scratch</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Image</a:t>
            </a:r>
            <a:endParaRPr b="0" i="0" sz="1300" u="none" cap="none" strike="noStrike">
              <a:solidFill>
                <a:srgbClr val="000000"/>
              </a:solidFill>
              <a:latin typeface="Proxima Nova"/>
              <a:ea typeface="Proxima Nova"/>
              <a:cs typeface="Proxima Nova"/>
              <a:sym typeface="Proxima Nova"/>
            </a:endParaRPr>
          </a:p>
        </p:txBody>
      </p:sp>
      <p:sp>
        <p:nvSpPr>
          <p:cNvPr id="1657" name="Google Shape;1657;p133"/>
          <p:cNvSpPr txBox="1"/>
          <p:nvPr/>
        </p:nvSpPr>
        <p:spPr>
          <a:xfrm>
            <a:off x="1307200" y="1922067"/>
            <a:ext cx="9577500" cy="755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Overpass"/>
                <a:ea typeface="Overpass"/>
                <a:cs typeface="Overpass"/>
                <a:sym typeface="Overpass"/>
              </a:rPr>
              <a:t>Build the app binary and deploy on small scratch images</a:t>
            </a:r>
            <a:endParaRPr b="0" i="0" sz="1900" u="none" cap="none" strike="noStrike">
              <a:solidFill>
                <a:srgbClr val="000000"/>
              </a:solidFill>
              <a:latin typeface="Overpass"/>
              <a:ea typeface="Overpass"/>
              <a:cs typeface="Overpass"/>
              <a:sym typeface="Overpass"/>
            </a:endParaRPr>
          </a:p>
        </p:txBody>
      </p:sp>
      <p:sp>
        <p:nvSpPr>
          <p:cNvPr id="1658" name="Google Shape;1658;p133"/>
          <p:cNvSpPr txBox="1"/>
          <p:nvPr/>
        </p:nvSpPr>
        <p:spPr>
          <a:xfrm>
            <a:off x="3805833" y="5844919"/>
            <a:ext cx="5913600" cy="3345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Overpass"/>
                <a:ea typeface="Overpass"/>
                <a:cs typeface="Overpass"/>
                <a:sym typeface="Overpass"/>
              </a:rPr>
              <a:t>read more on </a:t>
            </a:r>
            <a:r>
              <a:rPr b="0" i="0" lang="en" sz="1300" u="sng" cap="none" strike="noStrike">
                <a:solidFill>
                  <a:schemeClr val="hlink"/>
                </a:solidFill>
                <a:latin typeface="Overpass"/>
                <a:ea typeface="Overpass"/>
                <a:cs typeface="Overpass"/>
                <a:sym typeface="Overpass"/>
                <a:hlinkClick r:id="rId10"/>
              </a:rPr>
              <a:t>https://blog.openshift.com/chaining-builds/</a:t>
            </a:r>
            <a:endParaRPr b="0" i="0" sz="1300" u="none" cap="none" strike="noStrike">
              <a:solidFill>
                <a:srgbClr val="000000"/>
              </a:solidFill>
              <a:latin typeface="Overpass"/>
              <a:ea typeface="Overpass"/>
              <a:cs typeface="Overpass"/>
              <a:sym typeface="Overpass"/>
            </a:endParaRPr>
          </a:p>
        </p:txBody>
      </p:sp>
      <p:pic>
        <p:nvPicPr>
          <p:cNvPr id="1659" name="Google Shape;1659;p133"/>
          <p:cNvPicPr preferRelativeResize="0"/>
          <p:nvPr/>
        </p:nvPicPr>
        <p:blipFill rotWithShape="1">
          <a:blip r:embed="rId11">
            <a:alphaModFix/>
          </a:blip>
          <a:srcRect b="0" l="0" r="0" t="0"/>
          <a:stretch/>
        </p:blipFill>
        <p:spPr>
          <a:xfrm>
            <a:off x="5948792" y="3209179"/>
            <a:ext cx="334471" cy="334467"/>
          </a:xfrm>
          <a:prstGeom prst="rect">
            <a:avLst/>
          </a:prstGeom>
          <a:noFill/>
          <a:ln>
            <a:noFill/>
          </a:ln>
        </p:spPr>
      </p:pic>
      <p:sp>
        <p:nvSpPr>
          <p:cNvPr id="1660" name="Google Shape;1660;p133"/>
          <p:cNvSpPr txBox="1"/>
          <p:nvPr/>
        </p:nvSpPr>
        <p:spPr>
          <a:xfrm>
            <a:off x="5703227" y="2784428"/>
            <a:ext cx="857100" cy="4611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a:t>
            </a:r>
            <a:endParaRPr b="0" i="0" sz="1300" u="none" cap="none" strike="noStrike">
              <a:solidFill>
                <a:srgbClr val="000000"/>
              </a:solidFill>
              <a:latin typeface="Proxima Nova"/>
              <a:ea typeface="Proxima Nova"/>
              <a:cs typeface="Proxima Nova"/>
              <a:sym typeface="Proxima Nova"/>
            </a:endParaRPr>
          </a:p>
        </p:txBody>
      </p:sp>
      <p:sp>
        <p:nvSpPr>
          <p:cNvPr id="1661" name="Google Shape;1661;p1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34"/>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CI/CD WITH BUILD AND DEPLOYMENTS</a:t>
            </a:r>
            <a:endParaRPr/>
          </a:p>
        </p:txBody>
      </p:sp>
      <p:sp>
        <p:nvSpPr>
          <p:cNvPr id="1667" name="Google Shape;1667;p134"/>
          <p:cNvSpPr txBox="1"/>
          <p:nvPr>
            <p:ph idx="4294967295" type="body"/>
          </p:nvPr>
        </p:nvSpPr>
        <p:spPr>
          <a:xfrm>
            <a:off x="1102267" y="1645033"/>
            <a:ext cx="10224300" cy="4386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sz="2400"/>
              <a:t>BUILDS</a:t>
            </a:r>
            <a:endParaRPr b="1" sz="2400"/>
          </a:p>
          <a:p>
            <a:pPr indent="-387350" lvl="0" marL="609600" rtl="0" algn="l">
              <a:lnSpc>
                <a:spcPct val="115000"/>
              </a:lnSpc>
              <a:spcBef>
                <a:spcPts val="800"/>
              </a:spcBef>
              <a:spcAft>
                <a:spcPts val="0"/>
              </a:spcAft>
              <a:buSzPts val="1300"/>
              <a:buChar char="●"/>
            </a:pPr>
            <a:r>
              <a:rPr lang="en"/>
              <a:t>Webhook triggers: build the app image whenever the code changes</a:t>
            </a:r>
            <a:endParaRPr/>
          </a:p>
          <a:p>
            <a:pPr indent="-387350" lvl="0" marL="609600" rtl="0" algn="l">
              <a:lnSpc>
                <a:spcPct val="115000"/>
              </a:lnSpc>
              <a:spcBef>
                <a:spcPts val="0"/>
              </a:spcBef>
              <a:spcAft>
                <a:spcPts val="0"/>
              </a:spcAft>
              <a:buSzPts val="1300"/>
              <a:buChar char="●"/>
            </a:pPr>
            <a:r>
              <a:rPr lang="en"/>
              <a:t>Image trigger: build the app image whenever the base language or app runtime changes</a:t>
            </a:r>
            <a:endParaRPr/>
          </a:p>
          <a:p>
            <a:pPr indent="-387350" lvl="0" marL="609600" rtl="0" algn="l">
              <a:lnSpc>
                <a:spcPct val="115000"/>
              </a:lnSpc>
              <a:spcBef>
                <a:spcPts val="0"/>
              </a:spcBef>
              <a:spcAft>
                <a:spcPts val="0"/>
              </a:spcAft>
              <a:buSzPts val="1300"/>
              <a:buChar char="●"/>
            </a:pPr>
            <a:r>
              <a:rPr lang="en"/>
              <a:t>Build hooks: test the app image before pushing it to an image registry</a:t>
            </a:r>
            <a:br>
              <a:rPr lang="en"/>
            </a:br>
            <a:endParaRPr/>
          </a:p>
          <a:p>
            <a:pPr indent="0" lvl="0" marL="0" rtl="0" algn="l">
              <a:lnSpc>
                <a:spcPct val="115000"/>
              </a:lnSpc>
              <a:spcBef>
                <a:spcPts val="800"/>
              </a:spcBef>
              <a:spcAft>
                <a:spcPts val="0"/>
              </a:spcAft>
              <a:buSzPts val="1300"/>
              <a:buNone/>
            </a:pPr>
            <a:r>
              <a:rPr b="1" lang="en" sz="2400"/>
              <a:t>DEPLOYMENTS</a:t>
            </a:r>
            <a:endParaRPr b="1" sz="2400"/>
          </a:p>
          <a:p>
            <a:pPr indent="-387350" lvl="0" marL="609600" rtl="0" algn="l">
              <a:lnSpc>
                <a:spcPct val="115000"/>
              </a:lnSpc>
              <a:spcBef>
                <a:spcPts val="800"/>
              </a:spcBef>
              <a:spcAft>
                <a:spcPts val="0"/>
              </a:spcAft>
              <a:buSzPts val="1300"/>
              <a:buChar char="●"/>
            </a:pPr>
            <a:r>
              <a:rPr lang="en"/>
              <a:t>Deployment triggers: redeploy app containers whenever configuration changes or the image changes in the OpenShift integrated registry or upstream registries </a:t>
            </a:r>
            <a:endParaRPr/>
          </a:p>
          <a:p>
            <a:pPr indent="0" lvl="0" marL="0" rtl="0" algn="l">
              <a:lnSpc>
                <a:spcPct val="115000"/>
              </a:lnSpc>
              <a:spcBef>
                <a:spcPts val="800"/>
              </a:spcBef>
              <a:spcAft>
                <a:spcPts val="0"/>
              </a:spcAft>
              <a:buClr>
                <a:schemeClr val="dk1"/>
              </a:buClr>
              <a:buSzPts val="1500"/>
              <a:buFont typeface="Arial"/>
              <a:buNone/>
            </a:pPr>
            <a:r>
              <a:t/>
            </a:r>
            <a:endParaRPr/>
          </a:p>
          <a:p>
            <a:pPr indent="0" lvl="0" marL="0" rtl="0" algn="l">
              <a:lnSpc>
                <a:spcPct val="115000"/>
              </a:lnSpc>
              <a:spcBef>
                <a:spcPts val="800"/>
              </a:spcBef>
              <a:spcAft>
                <a:spcPts val="0"/>
              </a:spcAft>
              <a:buSzPts val="1300"/>
              <a:buNone/>
            </a:pPr>
            <a:r>
              <a:t/>
            </a:r>
            <a:endParaRPr/>
          </a:p>
        </p:txBody>
      </p:sp>
      <p:sp>
        <p:nvSpPr>
          <p:cNvPr id="1668" name="Google Shape;1668;p1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35"/>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674" name="Google Shape;1674;p135"/>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OPENSHIFT LOVES CI/CD</a:t>
            </a:r>
            <a:endParaRPr/>
          </a:p>
        </p:txBody>
      </p:sp>
      <p:grpSp>
        <p:nvGrpSpPr>
          <p:cNvPr id="1675" name="Google Shape;1675;p135"/>
          <p:cNvGrpSpPr/>
          <p:nvPr/>
        </p:nvGrpSpPr>
        <p:grpSpPr>
          <a:xfrm>
            <a:off x="442556" y="2258579"/>
            <a:ext cx="4080298" cy="2964459"/>
            <a:chOff x="331925" y="1617775"/>
            <a:chExt cx="3060300" cy="2223400"/>
          </a:xfrm>
        </p:grpSpPr>
        <p:grpSp>
          <p:nvGrpSpPr>
            <p:cNvPr id="1676" name="Google Shape;1676;p135"/>
            <p:cNvGrpSpPr/>
            <p:nvPr/>
          </p:nvGrpSpPr>
          <p:grpSpPr>
            <a:xfrm>
              <a:off x="331925" y="1617775"/>
              <a:ext cx="3060300" cy="2223400"/>
              <a:chOff x="331925" y="1617775"/>
              <a:chExt cx="3060300" cy="2223400"/>
            </a:xfrm>
          </p:grpSpPr>
          <p:sp>
            <p:nvSpPr>
              <p:cNvPr id="1677" name="Google Shape;1677;p135"/>
              <p:cNvSpPr txBox="1"/>
              <p:nvPr/>
            </p:nvSpPr>
            <p:spPr>
              <a:xfrm>
                <a:off x="331925" y="2898275"/>
                <a:ext cx="3060300" cy="9429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Overpass"/>
                    <a:ea typeface="Overpass"/>
                    <a:cs typeface="Overpass"/>
                    <a:sym typeface="Overpass"/>
                  </a:rPr>
                  <a:t>JENKINS-AS-A SERVICE</a:t>
                </a:r>
                <a:endParaRPr b="1" i="0" sz="2100" u="none" cap="none" strike="noStrike">
                  <a:solidFill>
                    <a:srgbClr val="000000"/>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Overpass"/>
                    <a:ea typeface="Overpass"/>
                    <a:cs typeface="Overpass"/>
                    <a:sym typeface="Overpass"/>
                  </a:rPr>
                  <a:t>ON OPENSHIFT</a:t>
                </a:r>
                <a:endParaRPr b="1" i="0" sz="2100" u="none" cap="none" strike="noStrike">
                  <a:solidFill>
                    <a:srgbClr val="000000"/>
                  </a:solidFill>
                  <a:latin typeface="Overpass"/>
                  <a:ea typeface="Overpass"/>
                  <a:cs typeface="Overpass"/>
                  <a:sym typeface="Overpass"/>
                </a:endParaRPr>
              </a:p>
            </p:txBody>
          </p:sp>
          <p:sp>
            <p:nvSpPr>
              <p:cNvPr id="1678" name="Google Shape;1678;p135"/>
              <p:cNvSpPr/>
              <p:nvPr/>
            </p:nvSpPr>
            <p:spPr>
              <a:xfrm>
                <a:off x="1185425" y="1617775"/>
                <a:ext cx="1353300" cy="13533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pic>
          <p:nvPicPr>
            <p:cNvPr id="1679" name="Google Shape;1679;p135"/>
            <p:cNvPicPr preferRelativeResize="0"/>
            <p:nvPr/>
          </p:nvPicPr>
          <p:blipFill rotWithShape="1">
            <a:blip r:embed="rId3">
              <a:alphaModFix/>
            </a:blip>
            <a:srcRect b="0" l="0" r="0" t="0"/>
            <a:stretch/>
          </p:blipFill>
          <p:spPr>
            <a:xfrm>
              <a:off x="1378550" y="2009090"/>
              <a:ext cx="814650" cy="584702"/>
            </a:xfrm>
            <a:prstGeom prst="rect">
              <a:avLst/>
            </a:prstGeom>
            <a:noFill/>
            <a:ln>
              <a:noFill/>
            </a:ln>
          </p:spPr>
        </p:pic>
      </p:grpSp>
      <p:grpSp>
        <p:nvGrpSpPr>
          <p:cNvPr id="1680" name="Google Shape;1680;p135"/>
          <p:cNvGrpSpPr/>
          <p:nvPr/>
        </p:nvGrpSpPr>
        <p:grpSpPr>
          <a:xfrm>
            <a:off x="4252079" y="2258579"/>
            <a:ext cx="3890703" cy="2964459"/>
            <a:chOff x="3136800" y="1617775"/>
            <a:chExt cx="2918100" cy="2223400"/>
          </a:xfrm>
        </p:grpSpPr>
        <p:sp>
          <p:nvSpPr>
            <p:cNvPr id="1681" name="Google Shape;1681;p135"/>
            <p:cNvSpPr txBox="1"/>
            <p:nvPr/>
          </p:nvSpPr>
          <p:spPr>
            <a:xfrm>
              <a:off x="3136800" y="2898275"/>
              <a:ext cx="2918100" cy="9429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Overpass"/>
                  <a:ea typeface="Overpass"/>
                  <a:cs typeface="Overpass"/>
                  <a:sym typeface="Overpass"/>
                </a:rPr>
                <a:t>HYBRID JENKINS INFRA WITH OPENSHIFT</a:t>
              </a:r>
              <a:endParaRPr b="1" i="0" sz="2100" u="none" cap="none" strike="noStrike">
                <a:solidFill>
                  <a:srgbClr val="000000"/>
                </a:solidFill>
                <a:latin typeface="Overpass"/>
                <a:ea typeface="Overpass"/>
                <a:cs typeface="Overpass"/>
                <a:sym typeface="Overpass"/>
              </a:endParaRPr>
            </a:p>
          </p:txBody>
        </p:sp>
        <p:sp>
          <p:nvSpPr>
            <p:cNvPr id="1682" name="Google Shape;1682;p135"/>
            <p:cNvSpPr/>
            <p:nvPr/>
          </p:nvSpPr>
          <p:spPr>
            <a:xfrm>
              <a:off x="3919200" y="1617775"/>
              <a:ext cx="1353300" cy="13533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683" name="Google Shape;1683;p135"/>
            <p:cNvPicPr preferRelativeResize="0"/>
            <p:nvPr/>
          </p:nvPicPr>
          <p:blipFill rotWithShape="1">
            <a:blip r:embed="rId4">
              <a:alphaModFix/>
            </a:blip>
            <a:srcRect b="0" l="0" r="0" t="0"/>
            <a:stretch/>
          </p:blipFill>
          <p:spPr>
            <a:xfrm>
              <a:off x="4231190" y="1951775"/>
              <a:ext cx="729321" cy="722858"/>
            </a:xfrm>
            <a:prstGeom prst="rect">
              <a:avLst/>
            </a:prstGeom>
            <a:noFill/>
            <a:ln>
              <a:noFill/>
            </a:ln>
          </p:spPr>
        </p:pic>
      </p:grpSp>
      <p:grpSp>
        <p:nvGrpSpPr>
          <p:cNvPr id="1684" name="Google Shape;1684;p135"/>
          <p:cNvGrpSpPr/>
          <p:nvPr/>
        </p:nvGrpSpPr>
        <p:grpSpPr>
          <a:xfrm>
            <a:off x="7872003" y="2258579"/>
            <a:ext cx="4080298" cy="2964459"/>
            <a:chOff x="5904150" y="1617775"/>
            <a:chExt cx="3060300" cy="2223400"/>
          </a:xfrm>
        </p:grpSpPr>
        <p:sp>
          <p:nvSpPr>
            <p:cNvPr id="1685" name="Google Shape;1685;p135"/>
            <p:cNvSpPr txBox="1"/>
            <p:nvPr/>
          </p:nvSpPr>
          <p:spPr>
            <a:xfrm>
              <a:off x="5904150" y="2898275"/>
              <a:ext cx="3060300" cy="942900"/>
            </a:xfrm>
            <a:prstGeom prst="rect">
              <a:avLst/>
            </a:prstGeom>
            <a:no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100"/>
                <a:buFont typeface="Arial"/>
                <a:buNone/>
              </a:pPr>
              <a:r>
                <a:rPr b="1" i="0" lang="en" sz="2100" u="none" cap="none" strike="noStrike">
                  <a:solidFill>
                    <a:schemeClr val="dk1"/>
                  </a:solidFill>
                  <a:latin typeface="Overpass"/>
                  <a:ea typeface="Overpass"/>
                  <a:cs typeface="Overpass"/>
                  <a:sym typeface="Overpass"/>
                </a:rPr>
                <a:t>EXISTING CI/CD </a:t>
              </a:r>
              <a:br>
                <a:rPr b="1" i="0" lang="en" sz="2100" u="none" cap="none" strike="noStrike">
                  <a:solidFill>
                    <a:schemeClr val="dk1"/>
                  </a:solidFill>
                  <a:latin typeface="Overpass"/>
                  <a:ea typeface="Overpass"/>
                  <a:cs typeface="Overpass"/>
                  <a:sym typeface="Overpass"/>
                </a:rPr>
              </a:br>
              <a:r>
                <a:rPr b="1" i="0" lang="en" sz="2100" u="none" cap="none" strike="noStrike">
                  <a:solidFill>
                    <a:srgbClr val="000000"/>
                  </a:solidFill>
                  <a:latin typeface="Overpass"/>
                  <a:ea typeface="Overpass"/>
                  <a:cs typeface="Overpass"/>
                  <a:sym typeface="Overpass"/>
                </a:rPr>
                <a:t>DEPLOY TO OPENSHIFT</a:t>
              </a:r>
              <a:endParaRPr b="1" i="0" sz="2100" u="none" cap="none" strike="noStrike">
                <a:solidFill>
                  <a:srgbClr val="000000"/>
                </a:solidFill>
                <a:latin typeface="Overpass"/>
                <a:ea typeface="Overpass"/>
                <a:cs typeface="Overpass"/>
                <a:sym typeface="Overpass"/>
              </a:endParaRPr>
            </a:p>
          </p:txBody>
        </p:sp>
        <p:sp>
          <p:nvSpPr>
            <p:cNvPr id="1686" name="Google Shape;1686;p135"/>
            <p:cNvSpPr/>
            <p:nvPr/>
          </p:nvSpPr>
          <p:spPr>
            <a:xfrm>
              <a:off x="6757650" y="1617775"/>
              <a:ext cx="1353300" cy="1353300"/>
            </a:xfrm>
            <a:prstGeom prst="ellipse">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1687" name="Google Shape;1687;p135"/>
            <p:cNvPicPr preferRelativeResize="0"/>
            <p:nvPr/>
          </p:nvPicPr>
          <p:blipFill rotWithShape="1">
            <a:blip r:embed="rId5">
              <a:alphaModFix/>
            </a:blip>
            <a:srcRect b="0" l="0" r="0" t="0"/>
            <a:stretch/>
          </p:blipFill>
          <p:spPr>
            <a:xfrm>
              <a:off x="6917198" y="2098589"/>
              <a:ext cx="881804" cy="416636"/>
            </a:xfrm>
            <a:prstGeom prst="rect">
              <a:avLst/>
            </a:prstGeom>
            <a:noFill/>
            <a:ln>
              <a:noFill/>
            </a:ln>
          </p:spPr>
        </p:pic>
      </p:grpSp>
      <p:pic>
        <p:nvPicPr>
          <p:cNvPr id="1688" name="Google Shape;1688;p135"/>
          <p:cNvPicPr preferRelativeResize="0"/>
          <p:nvPr/>
        </p:nvPicPr>
        <p:blipFill rotWithShape="1">
          <a:blip r:embed="rId6">
            <a:alphaModFix/>
          </a:blip>
          <a:srcRect b="0" l="0" r="0" t="17688"/>
          <a:stretch/>
        </p:blipFill>
        <p:spPr>
          <a:xfrm>
            <a:off x="10975246" y="233079"/>
            <a:ext cx="986535" cy="7951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8"/>
          <p:cNvSpPr txBox="1"/>
          <p:nvPr>
            <p:ph type="title"/>
          </p:nvPr>
        </p:nvSpPr>
        <p:spPr>
          <a:xfrm>
            <a:off x="884963" y="80990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Application Modernization Series</a:t>
            </a:r>
            <a:endParaRPr/>
          </a:p>
        </p:txBody>
      </p:sp>
      <p:sp>
        <p:nvSpPr>
          <p:cNvPr id="1255" name="Google Shape;1255;p118"/>
          <p:cNvSpPr/>
          <p:nvPr/>
        </p:nvSpPr>
        <p:spPr>
          <a:xfrm>
            <a:off x="962550" y="4142038"/>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6" name="Google Shape;1256;p118"/>
          <p:cNvCxnSpPr/>
          <p:nvPr/>
        </p:nvCxnSpPr>
        <p:spPr>
          <a:xfrm rot="10800000">
            <a:off x="10515502" y="4137813"/>
            <a:ext cx="0" cy="624600"/>
          </a:xfrm>
          <a:prstGeom prst="straightConnector1">
            <a:avLst/>
          </a:prstGeom>
          <a:noFill/>
          <a:ln cap="flat" cmpd="sng" w="9525">
            <a:solidFill>
              <a:srgbClr val="EE0000"/>
            </a:solidFill>
            <a:prstDash val="solid"/>
            <a:round/>
            <a:headEnd len="med" w="med" type="oval"/>
            <a:tailEnd len="med" w="med" type="none"/>
          </a:ln>
        </p:spPr>
      </p:cxnSp>
      <p:sp>
        <p:nvSpPr>
          <p:cNvPr id="1257" name="Google Shape;1257;p118"/>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Roadmap</a:t>
            </a:r>
            <a:endParaRPr/>
          </a:p>
        </p:txBody>
      </p:sp>
      <p:sp>
        <p:nvSpPr>
          <p:cNvPr id="1258" name="Google Shape;1258;p1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259" name="Google Shape;1259;p118"/>
          <p:cNvSpPr txBox="1"/>
          <p:nvPr>
            <p:ph idx="2" type="subTitle"/>
          </p:nvPr>
        </p:nvSpPr>
        <p:spPr>
          <a:xfrm>
            <a:off x="859575" y="1997375"/>
            <a:ext cx="2106900" cy="76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Introduction to Container</a:t>
            </a:r>
            <a:endParaRPr sz="1900"/>
          </a:p>
        </p:txBody>
      </p:sp>
      <p:sp>
        <p:nvSpPr>
          <p:cNvPr id="1260" name="Google Shape;1260;p118"/>
          <p:cNvSpPr txBox="1"/>
          <p:nvPr>
            <p:ph idx="3" type="subTitle"/>
          </p:nvPr>
        </p:nvSpPr>
        <p:spPr>
          <a:xfrm>
            <a:off x="859650" y="2791438"/>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a:t>
            </a:r>
            <a:endParaRPr sz="1300"/>
          </a:p>
          <a:p>
            <a:pPr indent="0" lvl="0" marL="0" rtl="0" algn="l">
              <a:spcBef>
                <a:spcPts val="0"/>
              </a:spcBef>
              <a:spcAft>
                <a:spcPts val="0"/>
              </a:spcAft>
              <a:buNone/>
            </a:pPr>
            <a:r>
              <a:rPr lang="en" sz="1300"/>
              <a:t>Docker</a:t>
            </a:r>
            <a:endParaRPr sz="1300"/>
          </a:p>
          <a:p>
            <a:pPr indent="0" lvl="0" marL="0" rtl="0" algn="l">
              <a:spcBef>
                <a:spcPts val="0"/>
              </a:spcBef>
              <a:spcAft>
                <a:spcPts val="0"/>
              </a:spcAft>
              <a:buNone/>
            </a:pPr>
            <a:r>
              <a:rPr lang="en" sz="1300"/>
              <a:t>Demo: Build App &amp; DB with Docker</a:t>
            </a:r>
            <a:endParaRPr sz="1300"/>
          </a:p>
        </p:txBody>
      </p:sp>
      <p:sp>
        <p:nvSpPr>
          <p:cNvPr id="1261" name="Google Shape;1261;p118"/>
          <p:cNvSpPr txBox="1"/>
          <p:nvPr>
            <p:ph idx="4" type="subTitle"/>
          </p:nvPr>
        </p:nvSpPr>
        <p:spPr>
          <a:xfrm>
            <a:off x="962550" y="4344100"/>
            <a:ext cx="21069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1 </a:t>
            </a:r>
            <a:endParaRPr b="1" sz="1300"/>
          </a:p>
          <a:p>
            <a:pPr indent="0" lvl="0" marL="0" rtl="0" algn="ctr">
              <a:spcBef>
                <a:spcPts val="0"/>
              </a:spcBef>
              <a:spcAft>
                <a:spcPts val="0"/>
              </a:spcAft>
              <a:buNone/>
            </a:pPr>
            <a:r>
              <a:rPr b="1" lang="en" sz="1300"/>
              <a:t>4 Mar 2021 15:00</a:t>
            </a:r>
            <a:endParaRPr b="1" sz="1300"/>
          </a:p>
          <a:p>
            <a:pPr indent="0" lvl="0" marL="0" rtl="0" algn="ctr">
              <a:spcBef>
                <a:spcPts val="0"/>
              </a:spcBef>
              <a:spcAft>
                <a:spcPts val="0"/>
              </a:spcAft>
              <a:buNone/>
            </a:pPr>
            <a:r>
              <a:rPr b="1" lang="en" sz="1300"/>
              <a:t>(45 mins - 1 hour)</a:t>
            </a:r>
            <a:endParaRPr b="1" sz="1300"/>
          </a:p>
        </p:txBody>
      </p:sp>
      <p:sp>
        <p:nvSpPr>
          <p:cNvPr id="1262" name="Google Shape;1262;p118"/>
          <p:cNvSpPr txBox="1"/>
          <p:nvPr>
            <p:ph idx="5" type="subTitle"/>
          </p:nvPr>
        </p:nvSpPr>
        <p:spPr>
          <a:xfrm>
            <a:off x="9827250" y="3358525"/>
            <a:ext cx="1567200" cy="76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4</a:t>
            </a:r>
            <a:endParaRPr b="1" sz="1300"/>
          </a:p>
          <a:p>
            <a:pPr indent="0" lvl="0" marL="0" rtl="0" algn="ctr">
              <a:spcBef>
                <a:spcPts val="0"/>
              </a:spcBef>
              <a:spcAft>
                <a:spcPts val="0"/>
              </a:spcAft>
              <a:buNone/>
            </a:pPr>
            <a:r>
              <a:rPr b="1" lang="en" sz="1300"/>
              <a:t>25 Mar 2021 15:00</a:t>
            </a:r>
            <a:endParaRPr b="1" sz="1300"/>
          </a:p>
          <a:p>
            <a:pPr indent="0" lvl="0" marL="0" rtl="0" algn="ctr">
              <a:spcBef>
                <a:spcPts val="0"/>
              </a:spcBef>
              <a:spcAft>
                <a:spcPts val="0"/>
              </a:spcAft>
              <a:buNone/>
            </a:pPr>
            <a:r>
              <a:rPr b="1" lang="en" sz="1300"/>
              <a:t>(45 mins - 1 hour)</a:t>
            </a:r>
            <a:endParaRPr b="1" sz="1300"/>
          </a:p>
        </p:txBody>
      </p:sp>
      <p:cxnSp>
        <p:nvCxnSpPr>
          <p:cNvPr id="1263" name="Google Shape;1263;p118"/>
          <p:cNvCxnSpPr/>
          <p:nvPr/>
        </p:nvCxnSpPr>
        <p:spPr>
          <a:xfrm rot="10800000">
            <a:off x="5236877" y="4172825"/>
            <a:ext cx="0" cy="624600"/>
          </a:xfrm>
          <a:prstGeom prst="straightConnector1">
            <a:avLst/>
          </a:prstGeom>
          <a:noFill/>
          <a:ln cap="flat" cmpd="sng" w="9525">
            <a:solidFill>
              <a:srgbClr val="EE0000"/>
            </a:solidFill>
            <a:prstDash val="solid"/>
            <a:round/>
            <a:headEnd len="med" w="med" type="oval"/>
            <a:tailEnd len="med" w="med" type="none"/>
          </a:ln>
        </p:spPr>
      </p:cxnSp>
      <p:sp>
        <p:nvSpPr>
          <p:cNvPr id="1264" name="Google Shape;1264;p118"/>
          <p:cNvSpPr txBox="1"/>
          <p:nvPr>
            <p:ph idx="5" type="subTitle"/>
          </p:nvPr>
        </p:nvSpPr>
        <p:spPr>
          <a:xfrm>
            <a:off x="4696425" y="3500500"/>
            <a:ext cx="16416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2 </a:t>
            </a:r>
            <a:endParaRPr b="1" sz="1300"/>
          </a:p>
          <a:p>
            <a:pPr indent="0" lvl="0" marL="0" rtl="0" algn="ctr">
              <a:spcBef>
                <a:spcPts val="0"/>
              </a:spcBef>
              <a:spcAft>
                <a:spcPts val="0"/>
              </a:spcAft>
              <a:buNone/>
            </a:pPr>
            <a:r>
              <a:rPr b="1" lang="en" sz="1300"/>
              <a:t>11 Mar 2021 15:00</a:t>
            </a:r>
            <a:endParaRPr b="1" sz="1300"/>
          </a:p>
          <a:p>
            <a:pPr indent="0" lvl="0" marL="0" rtl="0" algn="ctr">
              <a:spcBef>
                <a:spcPts val="0"/>
              </a:spcBef>
              <a:spcAft>
                <a:spcPts val="0"/>
              </a:spcAft>
              <a:buNone/>
            </a:pPr>
            <a:r>
              <a:rPr b="1" lang="en" sz="1300"/>
              <a:t>(45 mins - 1 hour)</a:t>
            </a:r>
            <a:endParaRPr b="1" sz="1300"/>
          </a:p>
        </p:txBody>
      </p:sp>
      <p:cxnSp>
        <p:nvCxnSpPr>
          <p:cNvPr id="1265" name="Google Shape;1265;p118"/>
          <p:cNvCxnSpPr/>
          <p:nvPr/>
        </p:nvCxnSpPr>
        <p:spPr>
          <a:xfrm rot="10800000">
            <a:off x="7874863" y="3620463"/>
            <a:ext cx="0" cy="624600"/>
          </a:xfrm>
          <a:prstGeom prst="straightConnector1">
            <a:avLst/>
          </a:prstGeom>
          <a:noFill/>
          <a:ln cap="flat" cmpd="sng" w="9525">
            <a:solidFill>
              <a:srgbClr val="EE0000"/>
            </a:solidFill>
            <a:prstDash val="solid"/>
            <a:round/>
            <a:headEnd len="med" w="med" type="none"/>
            <a:tailEnd len="med" w="med" type="oval"/>
          </a:ln>
        </p:spPr>
      </p:cxnSp>
      <p:sp>
        <p:nvSpPr>
          <p:cNvPr id="1266" name="Google Shape;1266;p118"/>
          <p:cNvSpPr txBox="1"/>
          <p:nvPr>
            <p:ph idx="4" type="subTitle"/>
          </p:nvPr>
        </p:nvSpPr>
        <p:spPr>
          <a:xfrm>
            <a:off x="7031025" y="4337125"/>
            <a:ext cx="17688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3</a:t>
            </a:r>
            <a:endParaRPr b="1" sz="1300"/>
          </a:p>
          <a:p>
            <a:pPr indent="0" lvl="0" marL="0" rtl="0" algn="ctr">
              <a:spcBef>
                <a:spcPts val="0"/>
              </a:spcBef>
              <a:spcAft>
                <a:spcPts val="0"/>
              </a:spcAft>
              <a:buNone/>
            </a:pPr>
            <a:r>
              <a:rPr b="1" lang="en" sz="1300"/>
              <a:t>18 Mar 2021 15:00</a:t>
            </a:r>
            <a:endParaRPr b="1" sz="1300"/>
          </a:p>
          <a:p>
            <a:pPr indent="0" lvl="0" marL="0" rtl="0" algn="ctr">
              <a:spcBef>
                <a:spcPts val="0"/>
              </a:spcBef>
              <a:spcAft>
                <a:spcPts val="0"/>
              </a:spcAft>
              <a:buClr>
                <a:schemeClr val="dk1"/>
              </a:buClr>
              <a:buSzPts val="1100"/>
              <a:buFont typeface="Arial"/>
              <a:buNone/>
            </a:pPr>
            <a:r>
              <a:rPr b="1" lang="en" sz="1300"/>
              <a:t>(45 mins - 1 hour)</a:t>
            </a:r>
            <a:endParaRPr b="1" sz="1300"/>
          </a:p>
        </p:txBody>
      </p:sp>
      <p:sp>
        <p:nvSpPr>
          <p:cNvPr id="1267" name="Google Shape;1267;p118"/>
          <p:cNvSpPr txBox="1"/>
          <p:nvPr>
            <p:ph idx="2" type="subTitle"/>
          </p:nvPr>
        </p:nvSpPr>
        <p:spPr>
          <a:xfrm>
            <a:off x="3899925" y="4916550"/>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Introduction to Container Orchestration Platform</a:t>
            </a:r>
            <a:endParaRPr sz="1700"/>
          </a:p>
        </p:txBody>
      </p:sp>
      <p:sp>
        <p:nvSpPr>
          <p:cNvPr id="1268" name="Google Shape;1268;p118"/>
          <p:cNvSpPr txBox="1"/>
          <p:nvPr>
            <p:ph idx="3" type="subTitle"/>
          </p:nvPr>
        </p:nvSpPr>
        <p:spPr>
          <a:xfrm>
            <a:off x="3899925" y="53225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 Orchestration Platform?</a:t>
            </a:r>
            <a:endParaRPr sz="1300"/>
          </a:p>
          <a:p>
            <a:pPr indent="0" lvl="0" marL="0" rtl="0" algn="l">
              <a:spcBef>
                <a:spcPts val="0"/>
              </a:spcBef>
              <a:spcAft>
                <a:spcPts val="0"/>
              </a:spcAft>
              <a:buNone/>
            </a:pPr>
            <a:r>
              <a:rPr lang="en" sz="1300"/>
              <a:t>Basic concept of Application Deployment on Container Orchestration Platform with Demo</a:t>
            </a:r>
            <a:endParaRPr sz="1300"/>
          </a:p>
        </p:txBody>
      </p:sp>
      <p:sp>
        <p:nvSpPr>
          <p:cNvPr id="1269" name="Google Shape;1269;p118"/>
          <p:cNvSpPr txBox="1"/>
          <p:nvPr>
            <p:ph idx="2" type="subTitle"/>
          </p:nvPr>
        </p:nvSpPr>
        <p:spPr>
          <a:xfrm>
            <a:off x="6884275" y="2262031"/>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DevOps and CI/CD</a:t>
            </a:r>
            <a:endParaRPr sz="1900"/>
          </a:p>
        </p:txBody>
      </p:sp>
      <p:sp>
        <p:nvSpPr>
          <p:cNvPr id="1270" name="Google Shape;1270;p118"/>
          <p:cNvSpPr txBox="1"/>
          <p:nvPr>
            <p:ph idx="3" type="subTitle"/>
          </p:nvPr>
        </p:nvSpPr>
        <p:spPr>
          <a:xfrm>
            <a:off x="6884275" y="2668025"/>
            <a:ext cx="24450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DevOps and CI/CD Concept</a:t>
            </a:r>
            <a:endParaRPr sz="1300"/>
          </a:p>
          <a:p>
            <a:pPr indent="0" lvl="0" marL="0" rtl="0" algn="l">
              <a:spcBef>
                <a:spcPts val="0"/>
              </a:spcBef>
              <a:spcAft>
                <a:spcPts val="0"/>
              </a:spcAft>
              <a:buNone/>
            </a:pPr>
            <a:r>
              <a:rPr lang="en" sz="1300"/>
              <a:t>Everything as-a-Code</a:t>
            </a:r>
            <a:endParaRPr sz="1300"/>
          </a:p>
          <a:p>
            <a:pPr indent="0" lvl="0" marL="0" rtl="0" algn="l">
              <a:spcBef>
                <a:spcPts val="0"/>
              </a:spcBef>
              <a:spcAft>
                <a:spcPts val="0"/>
              </a:spcAft>
              <a:buNone/>
            </a:pPr>
            <a:r>
              <a:rPr lang="en" sz="1300"/>
              <a:t>Demo: Build and Deploy with CI/CD Tool</a:t>
            </a:r>
            <a:endParaRPr sz="1300"/>
          </a:p>
          <a:p>
            <a:pPr indent="0" lvl="0" marL="0" rtl="0" algn="l">
              <a:spcBef>
                <a:spcPts val="0"/>
              </a:spcBef>
              <a:spcAft>
                <a:spcPts val="0"/>
              </a:spcAft>
              <a:buNone/>
            </a:pPr>
            <a:r>
              <a:t/>
            </a:r>
            <a:endParaRPr sz="1300"/>
          </a:p>
        </p:txBody>
      </p:sp>
      <p:sp>
        <p:nvSpPr>
          <p:cNvPr id="1271" name="Google Shape;1271;p118"/>
          <p:cNvSpPr txBox="1"/>
          <p:nvPr>
            <p:ph idx="2" type="subTitle"/>
          </p:nvPr>
        </p:nvSpPr>
        <p:spPr>
          <a:xfrm>
            <a:off x="9006175" y="4774325"/>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Application Modernization </a:t>
            </a:r>
            <a:endParaRPr sz="1700"/>
          </a:p>
        </p:txBody>
      </p:sp>
      <p:sp>
        <p:nvSpPr>
          <p:cNvPr id="1272" name="Google Shape;1272;p118"/>
          <p:cNvSpPr txBox="1"/>
          <p:nvPr>
            <p:ph idx="3" type="subTitle"/>
          </p:nvPr>
        </p:nvSpPr>
        <p:spPr>
          <a:xfrm>
            <a:off x="9006175" y="51654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How to containerize existing App?</a:t>
            </a:r>
            <a:endParaRPr sz="1300"/>
          </a:p>
          <a:p>
            <a:pPr indent="0" lvl="0" marL="0" rtl="0" algn="l">
              <a:spcBef>
                <a:spcPts val="0"/>
              </a:spcBef>
              <a:spcAft>
                <a:spcPts val="0"/>
              </a:spcAft>
              <a:buNone/>
            </a:pPr>
            <a:r>
              <a:rPr lang="en" sz="1300"/>
              <a:t>Demo: Application Migration Tool, New Framework for Container</a:t>
            </a:r>
            <a:endParaRPr sz="1300"/>
          </a:p>
        </p:txBody>
      </p:sp>
      <p:cxnSp>
        <p:nvCxnSpPr>
          <p:cNvPr id="1273" name="Google Shape;1273;p118"/>
          <p:cNvCxnSpPr/>
          <p:nvPr/>
        </p:nvCxnSpPr>
        <p:spPr>
          <a:xfrm rot="10800000">
            <a:off x="1826150" y="3636313"/>
            <a:ext cx="0" cy="624600"/>
          </a:xfrm>
          <a:prstGeom prst="straightConnector1">
            <a:avLst/>
          </a:prstGeom>
          <a:noFill/>
          <a:ln cap="flat" cmpd="sng" w="9525">
            <a:solidFill>
              <a:srgbClr val="EE0000"/>
            </a:solidFill>
            <a:prstDash val="solid"/>
            <a:round/>
            <a:headEnd len="med" w="med" type="none"/>
            <a:tailEnd len="med" w="med" type="oval"/>
          </a:ln>
        </p:spPr>
      </p:cxnSp>
      <p:sp>
        <p:nvSpPr>
          <p:cNvPr id="1274" name="Google Shape;1274;p118"/>
          <p:cNvSpPr/>
          <p:nvPr/>
        </p:nvSpPr>
        <p:spPr>
          <a:xfrm>
            <a:off x="6463350" y="2145900"/>
            <a:ext cx="2939100" cy="1748100"/>
          </a:xfrm>
          <a:prstGeom prst="rect">
            <a:avLst/>
          </a:prstGeom>
          <a:noFill/>
          <a:ln cap="flat" cmpd="sng" w="28575">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36"/>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694" name="Google Shape;1694;p136"/>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JENKINS-AS-A-SERVICE ON OPENSHIFT</a:t>
            </a:r>
            <a:endParaRPr/>
          </a:p>
        </p:txBody>
      </p:sp>
      <p:sp>
        <p:nvSpPr>
          <p:cNvPr id="1695" name="Google Shape;1695;p136"/>
          <p:cNvSpPr txBox="1"/>
          <p:nvPr>
            <p:ph idx="1" type="body"/>
          </p:nvPr>
        </p:nvSpPr>
        <p:spPr>
          <a:xfrm>
            <a:off x="1102267" y="1645033"/>
            <a:ext cx="6749700" cy="43869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800"/>
              </a:spcBef>
              <a:spcAft>
                <a:spcPts val="0"/>
              </a:spcAft>
              <a:buSzPts val="1300"/>
              <a:buChar char="●"/>
            </a:pPr>
            <a:r>
              <a:rPr lang="en"/>
              <a:t>Certified Jenkins images with pre-configured plugins</a:t>
            </a:r>
            <a:endParaRPr/>
          </a:p>
          <a:p>
            <a:pPr indent="-387350" lvl="1" marL="1219200" rtl="0" algn="l">
              <a:lnSpc>
                <a:spcPct val="115000"/>
              </a:lnSpc>
              <a:spcBef>
                <a:spcPts val="0"/>
              </a:spcBef>
              <a:spcAft>
                <a:spcPts val="0"/>
              </a:spcAft>
              <a:buSzPts val="1300"/>
              <a:buChar char="○"/>
            </a:pPr>
            <a:r>
              <a:rPr lang="en"/>
              <a:t>Provided out-of-the-box</a:t>
            </a:r>
            <a:endParaRPr/>
          </a:p>
          <a:p>
            <a:pPr indent="-387350" lvl="1" marL="1219200" rtl="0" algn="l">
              <a:lnSpc>
                <a:spcPct val="115000"/>
              </a:lnSpc>
              <a:spcBef>
                <a:spcPts val="0"/>
              </a:spcBef>
              <a:spcAft>
                <a:spcPts val="0"/>
              </a:spcAft>
              <a:buSzPts val="1300"/>
              <a:buChar char="○"/>
            </a:pPr>
            <a:r>
              <a:rPr lang="en"/>
              <a:t>Follows Jenkins 1.x and 2.x LTS versions</a:t>
            </a:r>
            <a:endParaRPr/>
          </a:p>
          <a:p>
            <a:pPr indent="-387350" lvl="0" marL="609600" rtl="0" algn="l">
              <a:lnSpc>
                <a:spcPct val="115000"/>
              </a:lnSpc>
              <a:spcBef>
                <a:spcPts val="1300"/>
              </a:spcBef>
              <a:spcAft>
                <a:spcPts val="0"/>
              </a:spcAft>
              <a:buSzPts val="1300"/>
              <a:buChar char="●"/>
            </a:pPr>
            <a:r>
              <a:rPr lang="en"/>
              <a:t>Jenkins S2I Builder for customizing the image</a:t>
            </a:r>
            <a:endParaRPr/>
          </a:p>
          <a:p>
            <a:pPr indent="-387350" lvl="1" marL="1219200" rtl="0" algn="l">
              <a:lnSpc>
                <a:spcPct val="115000"/>
              </a:lnSpc>
              <a:spcBef>
                <a:spcPts val="0"/>
              </a:spcBef>
              <a:spcAft>
                <a:spcPts val="0"/>
              </a:spcAft>
              <a:buSzPts val="1300"/>
              <a:buChar char="○"/>
            </a:pPr>
            <a:r>
              <a:rPr lang="en"/>
              <a:t>Install Plugins</a:t>
            </a:r>
            <a:endParaRPr/>
          </a:p>
          <a:p>
            <a:pPr indent="-387350" lvl="1" marL="1219200" rtl="0" algn="l">
              <a:lnSpc>
                <a:spcPct val="115000"/>
              </a:lnSpc>
              <a:spcBef>
                <a:spcPts val="0"/>
              </a:spcBef>
              <a:spcAft>
                <a:spcPts val="0"/>
              </a:spcAft>
              <a:buSzPts val="1300"/>
              <a:buChar char="○"/>
            </a:pPr>
            <a:r>
              <a:rPr lang="en"/>
              <a:t>Configure Jenkins</a:t>
            </a:r>
            <a:endParaRPr/>
          </a:p>
          <a:p>
            <a:pPr indent="-387350" lvl="1" marL="1219200" rtl="0" algn="l">
              <a:lnSpc>
                <a:spcPct val="115000"/>
              </a:lnSpc>
              <a:spcBef>
                <a:spcPts val="0"/>
              </a:spcBef>
              <a:spcAft>
                <a:spcPts val="0"/>
              </a:spcAft>
              <a:buSzPts val="1300"/>
              <a:buChar char="○"/>
            </a:pPr>
            <a:r>
              <a:rPr lang="en"/>
              <a:t>Configure Build Jobs</a:t>
            </a:r>
            <a:endParaRPr/>
          </a:p>
          <a:p>
            <a:pPr indent="-387350" lvl="0" marL="609600" rtl="0" algn="l">
              <a:lnSpc>
                <a:spcPct val="115000"/>
              </a:lnSpc>
              <a:spcBef>
                <a:spcPts val="1300"/>
              </a:spcBef>
              <a:spcAft>
                <a:spcPts val="0"/>
              </a:spcAft>
              <a:buSzPts val="1300"/>
              <a:buChar char="●"/>
            </a:pPr>
            <a:r>
              <a:rPr lang="en"/>
              <a:t>OpenShift plugins to integrate authentication with OpenShift and also CI/CD pipelines</a:t>
            </a:r>
            <a:endParaRPr/>
          </a:p>
          <a:p>
            <a:pPr indent="-387350" lvl="0" marL="609600" rtl="0" algn="l">
              <a:lnSpc>
                <a:spcPct val="115000"/>
              </a:lnSpc>
              <a:spcBef>
                <a:spcPts val="1300"/>
              </a:spcBef>
              <a:spcAft>
                <a:spcPts val="0"/>
              </a:spcAft>
              <a:buSzPts val="1300"/>
              <a:buChar char="●"/>
            </a:pPr>
            <a:r>
              <a:rPr lang="en"/>
              <a:t>Dynamically deploys Jenkins agent containers</a:t>
            </a:r>
            <a:endParaRPr/>
          </a:p>
        </p:txBody>
      </p:sp>
      <p:pic>
        <p:nvPicPr>
          <p:cNvPr descr="Icon_RH_Hardware_Storage-A-Single_RGB_Flat.png" id="1696" name="Google Shape;1696;p136"/>
          <p:cNvPicPr preferRelativeResize="0"/>
          <p:nvPr/>
        </p:nvPicPr>
        <p:blipFill rotWithShape="1">
          <a:blip r:embed="rId3">
            <a:alphaModFix/>
          </a:blip>
          <a:srcRect b="0" l="0" r="0" t="0"/>
          <a:stretch/>
        </p:blipFill>
        <p:spPr>
          <a:xfrm>
            <a:off x="9175303" y="1918967"/>
            <a:ext cx="868500" cy="459971"/>
          </a:xfrm>
          <a:prstGeom prst="rect">
            <a:avLst/>
          </a:prstGeom>
          <a:noFill/>
          <a:ln>
            <a:noFill/>
          </a:ln>
        </p:spPr>
      </p:pic>
      <p:pic>
        <p:nvPicPr>
          <p:cNvPr descr="Icon_RH_Object_Gear-Group_RGB_Flat.png" id="1697" name="Google Shape;1697;p136"/>
          <p:cNvPicPr preferRelativeResize="0"/>
          <p:nvPr/>
        </p:nvPicPr>
        <p:blipFill rotWithShape="1">
          <a:blip r:embed="rId4">
            <a:alphaModFix/>
          </a:blip>
          <a:srcRect b="0" l="0" r="0" t="0"/>
          <a:stretch/>
        </p:blipFill>
        <p:spPr>
          <a:xfrm>
            <a:off x="9243767" y="3342816"/>
            <a:ext cx="731600" cy="789397"/>
          </a:xfrm>
          <a:prstGeom prst="rect">
            <a:avLst/>
          </a:prstGeom>
          <a:noFill/>
          <a:ln>
            <a:noFill/>
          </a:ln>
        </p:spPr>
      </p:pic>
      <p:cxnSp>
        <p:nvCxnSpPr>
          <p:cNvPr id="1698" name="Google Shape;1698;p136"/>
          <p:cNvCxnSpPr>
            <a:stCxn id="1696" idx="2"/>
            <a:endCxn id="1697" idx="0"/>
          </p:cNvCxnSpPr>
          <p:nvPr/>
        </p:nvCxnSpPr>
        <p:spPr>
          <a:xfrm>
            <a:off x="9609553" y="2378937"/>
            <a:ext cx="0" cy="963900"/>
          </a:xfrm>
          <a:prstGeom prst="straightConnector1">
            <a:avLst/>
          </a:prstGeom>
          <a:noFill/>
          <a:ln cap="flat" cmpd="sng" w="9525">
            <a:solidFill>
              <a:srgbClr val="666666"/>
            </a:solidFill>
            <a:prstDash val="solid"/>
            <a:round/>
            <a:headEnd len="sm" w="sm" type="none"/>
            <a:tailEnd len="med" w="med" type="triangle"/>
          </a:ln>
        </p:spPr>
      </p:cxnSp>
      <p:cxnSp>
        <p:nvCxnSpPr>
          <p:cNvPr id="1699" name="Google Shape;1699;p136"/>
          <p:cNvCxnSpPr>
            <a:stCxn id="1697" idx="2"/>
          </p:cNvCxnSpPr>
          <p:nvPr/>
        </p:nvCxnSpPr>
        <p:spPr>
          <a:xfrm>
            <a:off x="9609567" y="4132213"/>
            <a:ext cx="0" cy="787200"/>
          </a:xfrm>
          <a:prstGeom prst="straightConnector1">
            <a:avLst/>
          </a:prstGeom>
          <a:noFill/>
          <a:ln cap="flat" cmpd="sng" w="9525">
            <a:solidFill>
              <a:srgbClr val="666666"/>
            </a:solidFill>
            <a:prstDash val="solid"/>
            <a:round/>
            <a:headEnd len="sm" w="sm" type="none"/>
            <a:tailEnd len="med" w="med" type="triangle"/>
          </a:ln>
        </p:spPr>
      </p:cxnSp>
      <p:cxnSp>
        <p:nvCxnSpPr>
          <p:cNvPr id="1700" name="Google Shape;1700;p136"/>
          <p:cNvCxnSpPr>
            <a:endCxn id="1697" idx="3"/>
          </p:cNvCxnSpPr>
          <p:nvPr/>
        </p:nvCxnSpPr>
        <p:spPr>
          <a:xfrm rot="10800000">
            <a:off x="9975366" y="3737514"/>
            <a:ext cx="864000" cy="0"/>
          </a:xfrm>
          <a:prstGeom prst="straightConnector1">
            <a:avLst/>
          </a:prstGeom>
          <a:noFill/>
          <a:ln cap="flat" cmpd="sng" w="9525">
            <a:solidFill>
              <a:srgbClr val="666666"/>
            </a:solidFill>
            <a:prstDash val="solid"/>
            <a:round/>
            <a:headEnd len="sm" w="sm" type="none"/>
            <a:tailEnd len="med" w="med" type="triangle"/>
          </a:ln>
        </p:spPr>
      </p:cxnSp>
      <p:sp>
        <p:nvSpPr>
          <p:cNvPr id="1701" name="Google Shape;1701;p136"/>
          <p:cNvSpPr txBox="1"/>
          <p:nvPr/>
        </p:nvSpPr>
        <p:spPr>
          <a:xfrm>
            <a:off x="7851828" y="2008567"/>
            <a:ext cx="13899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Plugins</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Jobs</a:t>
            </a:r>
            <a:endParaRPr b="0" i="0" sz="13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Configuration</a:t>
            </a:r>
            <a:endParaRPr b="0" i="0" sz="1300" u="none" cap="none" strike="noStrike">
              <a:solidFill>
                <a:srgbClr val="000000"/>
              </a:solidFill>
              <a:latin typeface="Proxima Nova"/>
              <a:ea typeface="Proxima Nova"/>
              <a:cs typeface="Proxima Nova"/>
              <a:sym typeface="Proxima Nova"/>
            </a:endParaRPr>
          </a:p>
        </p:txBody>
      </p:sp>
      <p:sp>
        <p:nvSpPr>
          <p:cNvPr id="1702" name="Google Shape;1702;p136"/>
          <p:cNvSpPr txBox="1"/>
          <p:nvPr/>
        </p:nvSpPr>
        <p:spPr>
          <a:xfrm>
            <a:off x="7771228" y="3532567"/>
            <a:ext cx="1551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Jenkins</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(S2I)</a:t>
            </a:r>
            <a:endParaRPr b="0" i="0" sz="1300" u="none" cap="none" strike="noStrike">
              <a:solidFill>
                <a:srgbClr val="000000"/>
              </a:solidFill>
              <a:latin typeface="Proxima Nova"/>
              <a:ea typeface="Proxima Nova"/>
              <a:cs typeface="Proxima Nova"/>
              <a:sym typeface="Proxima Nova"/>
            </a:endParaRPr>
          </a:p>
        </p:txBody>
      </p:sp>
      <p:sp>
        <p:nvSpPr>
          <p:cNvPr id="1703" name="Google Shape;1703;p136"/>
          <p:cNvSpPr txBox="1"/>
          <p:nvPr/>
        </p:nvSpPr>
        <p:spPr>
          <a:xfrm>
            <a:off x="7771228" y="5178933"/>
            <a:ext cx="1551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Custom</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Jenkins</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Image</a:t>
            </a:r>
            <a:endParaRPr b="0" i="0" sz="1300" u="none" cap="none" strike="noStrike">
              <a:solidFill>
                <a:srgbClr val="000000"/>
              </a:solidFill>
              <a:latin typeface="Proxima Nova"/>
              <a:ea typeface="Proxima Nova"/>
              <a:cs typeface="Proxima Nova"/>
              <a:sym typeface="Proxima Nova"/>
            </a:endParaRPr>
          </a:p>
        </p:txBody>
      </p:sp>
      <p:sp>
        <p:nvSpPr>
          <p:cNvPr id="1704" name="Google Shape;1704;p136"/>
          <p:cNvSpPr txBox="1"/>
          <p:nvPr/>
        </p:nvSpPr>
        <p:spPr>
          <a:xfrm>
            <a:off x="10546566" y="4243767"/>
            <a:ext cx="1551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Jenkins</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Image</a:t>
            </a:r>
            <a:endParaRPr b="0" i="0" sz="1300" u="none" cap="none" strike="noStrike">
              <a:solidFill>
                <a:srgbClr val="000000"/>
              </a:solidFill>
              <a:latin typeface="Proxima Nova"/>
              <a:ea typeface="Proxima Nova"/>
              <a:cs typeface="Proxima Nova"/>
              <a:sym typeface="Proxima Nova"/>
            </a:endParaRPr>
          </a:p>
        </p:txBody>
      </p:sp>
      <p:pic>
        <p:nvPicPr>
          <p:cNvPr descr="Icon_RH_Software_Container-App_RGB_Flat.png" id="1705" name="Google Shape;1705;p136"/>
          <p:cNvPicPr preferRelativeResize="0"/>
          <p:nvPr/>
        </p:nvPicPr>
        <p:blipFill rotWithShape="1">
          <a:blip r:embed="rId5">
            <a:alphaModFix/>
          </a:blip>
          <a:srcRect b="8584" l="8944" r="10837" t="11191"/>
          <a:stretch/>
        </p:blipFill>
        <p:spPr>
          <a:xfrm>
            <a:off x="9200556" y="4970997"/>
            <a:ext cx="795599" cy="789400"/>
          </a:xfrm>
          <a:prstGeom prst="rect">
            <a:avLst/>
          </a:prstGeom>
          <a:noFill/>
          <a:ln>
            <a:noFill/>
          </a:ln>
        </p:spPr>
      </p:pic>
      <p:pic>
        <p:nvPicPr>
          <p:cNvPr descr="Icon_RH_Software_Container-App_RGB_Flat.png" id="1706" name="Google Shape;1706;p136"/>
          <p:cNvPicPr preferRelativeResize="0"/>
          <p:nvPr/>
        </p:nvPicPr>
        <p:blipFill rotWithShape="1">
          <a:blip r:embed="rId5">
            <a:alphaModFix/>
          </a:blip>
          <a:srcRect b="8584" l="8944" r="10837" t="11191"/>
          <a:stretch/>
        </p:blipFill>
        <p:spPr>
          <a:xfrm>
            <a:off x="10903510" y="3353232"/>
            <a:ext cx="795599" cy="789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37"/>
          <p:cNvSpPr txBox="1"/>
          <p:nvPr>
            <p:ph idx="1" type="body"/>
          </p:nvPr>
        </p:nvSpPr>
        <p:spPr>
          <a:xfrm>
            <a:off x="1102267" y="1645033"/>
            <a:ext cx="10907700" cy="12753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1300"/>
              </a:spcBef>
              <a:spcAft>
                <a:spcPts val="0"/>
              </a:spcAft>
              <a:buSzPts val="1300"/>
              <a:buChar char="●"/>
            </a:pPr>
            <a:r>
              <a:rPr lang="en"/>
              <a:t>Scale existing Jenkins infrastructure by dynamically provisioning Jenkins agents on OpenShift</a:t>
            </a:r>
            <a:endParaRPr/>
          </a:p>
          <a:p>
            <a:pPr indent="-387350" lvl="0" marL="609600" rtl="0" algn="l">
              <a:lnSpc>
                <a:spcPct val="115000"/>
              </a:lnSpc>
              <a:spcBef>
                <a:spcPts val="1300"/>
              </a:spcBef>
              <a:spcAft>
                <a:spcPts val="0"/>
              </a:spcAft>
              <a:buSzPts val="1300"/>
              <a:buChar char="●"/>
            </a:pPr>
            <a:r>
              <a:rPr lang="en"/>
              <a:t>Use Kubernetes plug-in on existing Jenkin servers</a:t>
            </a:r>
            <a:endParaRPr/>
          </a:p>
        </p:txBody>
      </p:sp>
      <p:sp>
        <p:nvSpPr>
          <p:cNvPr id="1712" name="Google Shape;1712;p137"/>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713" name="Google Shape;1713;p137"/>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HYBRID JENKINS INFRA WITH OPENSHIFT</a:t>
            </a:r>
            <a:endParaRPr/>
          </a:p>
        </p:txBody>
      </p:sp>
      <p:sp>
        <p:nvSpPr>
          <p:cNvPr id="1714" name="Google Shape;1714;p137"/>
          <p:cNvSpPr/>
          <p:nvPr/>
        </p:nvSpPr>
        <p:spPr>
          <a:xfrm>
            <a:off x="5865367" y="3703533"/>
            <a:ext cx="5122800" cy="1614300"/>
          </a:xfrm>
          <a:prstGeom prst="rect">
            <a:avLst/>
          </a:prstGeom>
          <a:solidFill>
            <a:srgbClr val="A3DB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OPENSHIFT</a:t>
            </a:r>
            <a:endParaRPr b="1" i="0" sz="1600" u="none" cap="none" strike="noStrike">
              <a:solidFill>
                <a:srgbClr val="000000"/>
              </a:solidFill>
              <a:latin typeface="Proxima Nova"/>
              <a:ea typeface="Proxima Nova"/>
              <a:cs typeface="Proxima Nova"/>
              <a:sym typeface="Proxima Nova"/>
            </a:endParaRPr>
          </a:p>
        </p:txBody>
      </p:sp>
      <p:pic>
        <p:nvPicPr>
          <p:cNvPr descr="Icon_RH_People_Adult-VNeck_RGB_Flat.png" id="1715" name="Google Shape;1715;p137"/>
          <p:cNvPicPr preferRelativeResize="0"/>
          <p:nvPr/>
        </p:nvPicPr>
        <p:blipFill rotWithShape="1">
          <a:blip r:embed="rId3">
            <a:alphaModFix/>
          </a:blip>
          <a:srcRect b="0" l="0" r="0" t="0"/>
          <a:stretch/>
        </p:blipFill>
        <p:spPr>
          <a:xfrm>
            <a:off x="1697936" y="4075105"/>
            <a:ext cx="498215" cy="770007"/>
          </a:xfrm>
          <a:prstGeom prst="rect">
            <a:avLst/>
          </a:prstGeom>
          <a:noFill/>
          <a:ln>
            <a:noFill/>
          </a:ln>
        </p:spPr>
      </p:pic>
      <p:cxnSp>
        <p:nvCxnSpPr>
          <p:cNvPr id="1716" name="Google Shape;1716;p137"/>
          <p:cNvCxnSpPr/>
          <p:nvPr/>
        </p:nvCxnSpPr>
        <p:spPr>
          <a:xfrm>
            <a:off x="2432024" y="4536540"/>
            <a:ext cx="1117500" cy="0"/>
          </a:xfrm>
          <a:prstGeom prst="straightConnector1">
            <a:avLst/>
          </a:prstGeom>
          <a:noFill/>
          <a:ln cap="flat" cmpd="sng" w="9525">
            <a:solidFill>
              <a:schemeClr val="dk2"/>
            </a:solidFill>
            <a:prstDash val="solid"/>
            <a:round/>
            <a:headEnd len="sm" w="sm" type="none"/>
            <a:tailEnd len="med" w="med" type="triangle"/>
          </a:ln>
        </p:spPr>
      </p:cxnSp>
      <p:cxnSp>
        <p:nvCxnSpPr>
          <p:cNvPr id="1717" name="Google Shape;1717;p137"/>
          <p:cNvCxnSpPr/>
          <p:nvPr/>
        </p:nvCxnSpPr>
        <p:spPr>
          <a:xfrm>
            <a:off x="5354821" y="4434933"/>
            <a:ext cx="436500" cy="0"/>
          </a:xfrm>
          <a:prstGeom prst="straightConnector1">
            <a:avLst/>
          </a:prstGeom>
          <a:noFill/>
          <a:ln cap="flat" cmpd="sng" w="9525">
            <a:solidFill>
              <a:schemeClr val="dk2"/>
            </a:solidFill>
            <a:prstDash val="solid"/>
            <a:round/>
            <a:headEnd len="sm" w="sm" type="none"/>
            <a:tailEnd len="med" w="med" type="triangle"/>
          </a:ln>
        </p:spPr>
      </p:cxnSp>
      <p:sp>
        <p:nvSpPr>
          <p:cNvPr id="1718" name="Google Shape;1718;p137"/>
          <p:cNvSpPr/>
          <p:nvPr/>
        </p:nvSpPr>
        <p:spPr>
          <a:xfrm>
            <a:off x="8891586" y="3916497"/>
            <a:ext cx="834900" cy="770100"/>
          </a:xfrm>
          <a:prstGeom prst="rect">
            <a:avLst/>
          </a:prstGeom>
          <a:solidFill>
            <a:srgbClr val="5396B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APP</a:t>
            </a:r>
            <a:endParaRPr b="0" i="0" sz="1100" u="none" cap="none" strike="noStrike">
              <a:solidFill>
                <a:srgbClr val="FFFFFF"/>
              </a:solidFill>
              <a:latin typeface="Proxima Nova"/>
              <a:ea typeface="Proxima Nova"/>
              <a:cs typeface="Proxima Nova"/>
              <a:sym typeface="Proxima Nova"/>
            </a:endParaRPr>
          </a:p>
        </p:txBody>
      </p:sp>
      <p:sp>
        <p:nvSpPr>
          <p:cNvPr id="1719" name="Google Shape;1719;p137"/>
          <p:cNvSpPr/>
          <p:nvPr/>
        </p:nvSpPr>
        <p:spPr>
          <a:xfrm>
            <a:off x="9916220" y="3916497"/>
            <a:ext cx="834900" cy="770100"/>
          </a:xfrm>
          <a:prstGeom prst="rect">
            <a:avLst/>
          </a:prstGeom>
          <a:solidFill>
            <a:srgbClr val="5396B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APP</a:t>
            </a:r>
            <a:endParaRPr b="0" i="0" sz="1100" u="none" cap="none" strike="noStrike">
              <a:solidFill>
                <a:srgbClr val="FFFFFF"/>
              </a:solidFill>
              <a:latin typeface="Proxima Nova"/>
              <a:ea typeface="Proxima Nova"/>
              <a:cs typeface="Proxima Nova"/>
              <a:sym typeface="Proxima Nova"/>
            </a:endParaRPr>
          </a:p>
        </p:txBody>
      </p:sp>
      <p:sp>
        <p:nvSpPr>
          <p:cNvPr id="1720" name="Google Shape;1720;p137"/>
          <p:cNvSpPr txBox="1"/>
          <p:nvPr/>
        </p:nvSpPr>
        <p:spPr>
          <a:xfrm>
            <a:off x="2473612" y="4089701"/>
            <a:ext cx="1001100" cy="41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run job</a:t>
            </a:r>
            <a:endParaRPr b="0" i="0" sz="1600" u="none" cap="none" strike="noStrike">
              <a:solidFill>
                <a:srgbClr val="000000"/>
              </a:solidFill>
              <a:latin typeface="Proxima Nova"/>
              <a:ea typeface="Proxima Nova"/>
              <a:cs typeface="Proxima Nova"/>
              <a:sym typeface="Proxima Nova"/>
            </a:endParaRPr>
          </a:p>
        </p:txBody>
      </p:sp>
      <p:grpSp>
        <p:nvGrpSpPr>
          <p:cNvPr id="1721" name="Google Shape;1721;p137"/>
          <p:cNvGrpSpPr/>
          <p:nvPr/>
        </p:nvGrpSpPr>
        <p:grpSpPr>
          <a:xfrm>
            <a:off x="6096160" y="3916389"/>
            <a:ext cx="834779" cy="769981"/>
            <a:chOff x="4267427" y="3242173"/>
            <a:chExt cx="626100" cy="577500"/>
          </a:xfrm>
        </p:grpSpPr>
        <p:sp>
          <p:nvSpPr>
            <p:cNvPr id="1722" name="Google Shape;1722;p137"/>
            <p:cNvSpPr/>
            <p:nvPr/>
          </p:nvSpPr>
          <p:spPr>
            <a:xfrm>
              <a:off x="4267427" y="3242173"/>
              <a:ext cx="626100" cy="577500"/>
            </a:xfrm>
            <a:prstGeom prst="rect">
              <a:avLst/>
            </a:prstGeom>
            <a:solidFill>
              <a:srgbClr val="00415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Proxima Nova"/>
                  <a:ea typeface="Proxima Nova"/>
                  <a:cs typeface="Proxima Nova"/>
                  <a:sym typeface="Proxima Nova"/>
                </a:rPr>
                <a:t>JENKINS</a:t>
              </a:r>
              <a:br>
                <a:rPr b="1" i="0" lang="en" sz="1100" u="none" cap="none" strike="noStrike">
                  <a:solidFill>
                    <a:srgbClr val="FFFFFF"/>
                  </a:solidFill>
                  <a:latin typeface="Proxima Nova"/>
                  <a:ea typeface="Proxima Nova"/>
                  <a:cs typeface="Proxima Nova"/>
                  <a:sym typeface="Proxima Nova"/>
                </a:rPr>
              </a:br>
              <a:r>
                <a:rPr b="1" i="0" lang="en" sz="1100" u="none" cap="none" strike="noStrike">
                  <a:solidFill>
                    <a:srgbClr val="FFFFFF"/>
                  </a:solidFill>
                  <a:latin typeface="Proxima Nova"/>
                  <a:ea typeface="Proxima Nova"/>
                  <a:cs typeface="Proxima Nova"/>
                  <a:sym typeface="Proxima Nova"/>
                </a:rPr>
                <a:t>AGENT</a:t>
              </a:r>
              <a:endParaRPr b="0" i="0" sz="1100" u="none" cap="none" strike="noStrike">
                <a:solidFill>
                  <a:srgbClr val="FFFFFF"/>
                </a:solidFill>
                <a:latin typeface="Proxima Nova"/>
                <a:ea typeface="Proxima Nova"/>
                <a:cs typeface="Proxima Nova"/>
                <a:sym typeface="Proxima Nova"/>
              </a:endParaRPr>
            </a:p>
          </p:txBody>
        </p:sp>
        <p:sp>
          <p:nvSpPr>
            <p:cNvPr id="1723" name="Google Shape;1723;p137"/>
            <p:cNvSpPr/>
            <p:nvPr/>
          </p:nvSpPr>
          <p:spPr>
            <a:xfrm>
              <a:off x="4348837" y="3614850"/>
              <a:ext cx="459900" cy="1455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4" name="Google Shape;1724;p137"/>
            <p:cNvSpPr txBox="1"/>
            <p:nvPr/>
          </p:nvSpPr>
          <p:spPr>
            <a:xfrm>
              <a:off x="4323760" y="3539287"/>
              <a:ext cx="544800" cy="216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roxima Nova"/>
                  <a:ea typeface="Proxima Nova"/>
                  <a:cs typeface="Proxima Nova"/>
                  <a:sym typeface="Proxima Nova"/>
                </a:rPr>
                <a:t>Run Job</a:t>
              </a:r>
              <a:endParaRPr b="0" i="0" sz="900" u="none" cap="none" strike="noStrike">
                <a:solidFill>
                  <a:srgbClr val="000000"/>
                </a:solidFill>
                <a:latin typeface="Proxima Nova"/>
                <a:ea typeface="Proxima Nova"/>
                <a:cs typeface="Proxima Nova"/>
                <a:sym typeface="Proxima Nova"/>
              </a:endParaRPr>
            </a:p>
          </p:txBody>
        </p:sp>
      </p:grpSp>
      <p:grpSp>
        <p:nvGrpSpPr>
          <p:cNvPr id="1725" name="Google Shape;1725;p137"/>
          <p:cNvGrpSpPr/>
          <p:nvPr/>
        </p:nvGrpSpPr>
        <p:grpSpPr>
          <a:xfrm>
            <a:off x="7112160" y="3916389"/>
            <a:ext cx="834779" cy="769981"/>
            <a:chOff x="4267427" y="3242173"/>
            <a:chExt cx="626100" cy="577500"/>
          </a:xfrm>
        </p:grpSpPr>
        <p:sp>
          <p:nvSpPr>
            <p:cNvPr id="1726" name="Google Shape;1726;p137"/>
            <p:cNvSpPr/>
            <p:nvPr/>
          </p:nvSpPr>
          <p:spPr>
            <a:xfrm>
              <a:off x="4267427" y="3242173"/>
              <a:ext cx="626100" cy="577500"/>
            </a:xfrm>
            <a:prstGeom prst="rect">
              <a:avLst/>
            </a:prstGeom>
            <a:solidFill>
              <a:srgbClr val="00415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Proxima Nova"/>
                  <a:ea typeface="Proxima Nova"/>
                  <a:cs typeface="Proxima Nova"/>
                  <a:sym typeface="Proxima Nova"/>
                </a:rPr>
                <a:t>JENKINS</a:t>
              </a:r>
              <a:br>
                <a:rPr b="1" i="0" lang="en" sz="1100" u="none" cap="none" strike="noStrike">
                  <a:solidFill>
                    <a:srgbClr val="FFFFFF"/>
                  </a:solidFill>
                  <a:latin typeface="Proxima Nova"/>
                  <a:ea typeface="Proxima Nova"/>
                  <a:cs typeface="Proxima Nova"/>
                  <a:sym typeface="Proxima Nova"/>
                </a:rPr>
              </a:br>
              <a:r>
                <a:rPr b="1" i="0" lang="en" sz="1100" u="none" cap="none" strike="noStrike">
                  <a:solidFill>
                    <a:srgbClr val="FFFFFF"/>
                  </a:solidFill>
                  <a:latin typeface="Proxima Nova"/>
                  <a:ea typeface="Proxima Nova"/>
                  <a:cs typeface="Proxima Nova"/>
                  <a:sym typeface="Proxima Nova"/>
                </a:rPr>
                <a:t>AGENT</a:t>
              </a:r>
              <a:endParaRPr b="0" i="0" sz="1100" u="none" cap="none" strike="noStrike">
                <a:solidFill>
                  <a:srgbClr val="FFFFFF"/>
                </a:solidFill>
                <a:latin typeface="Proxima Nova"/>
                <a:ea typeface="Proxima Nova"/>
                <a:cs typeface="Proxima Nova"/>
                <a:sym typeface="Proxima Nova"/>
              </a:endParaRPr>
            </a:p>
          </p:txBody>
        </p:sp>
        <p:sp>
          <p:nvSpPr>
            <p:cNvPr id="1727" name="Google Shape;1727;p137"/>
            <p:cNvSpPr/>
            <p:nvPr/>
          </p:nvSpPr>
          <p:spPr>
            <a:xfrm>
              <a:off x="4348837" y="3614850"/>
              <a:ext cx="459900" cy="1455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8" name="Google Shape;1728;p137"/>
            <p:cNvSpPr txBox="1"/>
            <p:nvPr/>
          </p:nvSpPr>
          <p:spPr>
            <a:xfrm>
              <a:off x="4323760" y="3539287"/>
              <a:ext cx="544800" cy="216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Proxima Nova"/>
                  <a:ea typeface="Proxima Nova"/>
                  <a:cs typeface="Proxima Nova"/>
                  <a:sym typeface="Proxima Nova"/>
                </a:rPr>
                <a:t>Run Job</a:t>
              </a:r>
              <a:endParaRPr b="0" i="0" sz="900" u="none" cap="none" strike="noStrike">
                <a:solidFill>
                  <a:srgbClr val="000000"/>
                </a:solidFill>
                <a:latin typeface="Proxima Nova"/>
                <a:ea typeface="Proxima Nova"/>
                <a:cs typeface="Proxima Nova"/>
                <a:sym typeface="Proxima Nova"/>
              </a:endParaRPr>
            </a:p>
          </p:txBody>
        </p:sp>
      </p:grpSp>
      <p:cxnSp>
        <p:nvCxnSpPr>
          <p:cNvPr id="1729" name="Google Shape;1729;p137"/>
          <p:cNvCxnSpPr/>
          <p:nvPr/>
        </p:nvCxnSpPr>
        <p:spPr>
          <a:xfrm>
            <a:off x="8073264" y="4296196"/>
            <a:ext cx="700800" cy="0"/>
          </a:xfrm>
          <a:prstGeom prst="straightConnector1">
            <a:avLst/>
          </a:prstGeom>
          <a:noFill/>
          <a:ln cap="flat" cmpd="sng" w="9525">
            <a:solidFill>
              <a:schemeClr val="dk2"/>
            </a:solidFill>
            <a:prstDash val="solid"/>
            <a:round/>
            <a:headEnd len="sm" w="sm" type="none"/>
            <a:tailEnd len="med" w="med" type="triangle"/>
          </a:ln>
        </p:spPr>
      </p:cxnSp>
      <p:sp>
        <p:nvSpPr>
          <p:cNvPr id="1730" name="Google Shape;1730;p137"/>
          <p:cNvSpPr txBox="1"/>
          <p:nvPr/>
        </p:nvSpPr>
        <p:spPr>
          <a:xfrm>
            <a:off x="7900688" y="3883924"/>
            <a:ext cx="951300" cy="41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build</a:t>
            </a:r>
            <a:endParaRPr b="0" i="0" sz="1300" u="none" cap="none" strike="noStrike">
              <a:solidFill>
                <a:srgbClr val="000000"/>
              </a:solidFill>
              <a:latin typeface="Proxima Nova"/>
              <a:ea typeface="Proxima Nova"/>
              <a:cs typeface="Proxima Nova"/>
              <a:sym typeface="Proxima Nova"/>
            </a:endParaRPr>
          </a:p>
        </p:txBody>
      </p:sp>
      <p:sp>
        <p:nvSpPr>
          <p:cNvPr id="1731" name="Google Shape;1731;p137"/>
          <p:cNvSpPr/>
          <p:nvPr/>
        </p:nvSpPr>
        <p:spPr>
          <a:xfrm>
            <a:off x="3646751" y="3703533"/>
            <a:ext cx="1634100" cy="1614300"/>
          </a:xfrm>
          <a:prstGeom prst="rect">
            <a:avLst/>
          </a:prstGeom>
          <a:solidFill>
            <a:srgbClr val="00415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Proxima Nova"/>
                <a:ea typeface="Proxima Nova"/>
                <a:cs typeface="Proxima Nova"/>
                <a:sym typeface="Proxima Nova"/>
              </a:rPr>
              <a:t>JENKINS</a:t>
            </a:r>
            <a:endParaRPr b="1" i="0" sz="13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Proxima Nova"/>
                <a:ea typeface="Proxima Nova"/>
                <a:cs typeface="Proxima Nova"/>
                <a:sym typeface="Proxima Nova"/>
              </a:rPr>
              <a:t>MASTER</a:t>
            </a:r>
            <a:endParaRPr b="1" i="0" sz="1300" u="none" cap="none" strike="noStrike">
              <a:solidFill>
                <a:srgbClr val="FFFFFF"/>
              </a:solidFill>
              <a:latin typeface="Proxima Nova"/>
              <a:ea typeface="Proxima Nova"/>
              <a:cs typeface="Proxima Nova"/>
              <a:sym typeface="Proxima Nova"/>
            </a:endParaRPr>
          </a:p>
        </p:txBody>
      </p:sp>
      <p:sp>
        <p:nvSpPr>
          <p:cNvPr id="1732" name="Google Shape;1732;p137"/>
          <p:cNvSpPr txBox="1"/>
          <p:nvPr/>
        </p:nvSpPr>
        <p:spPr>
          <a:xfrm>
            <a:off x="7900688" y="4225861"/>
            <a:ext cx="951300" cy="41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sp>
        <p:nvSpPr>
          <p:cNvPr id="1737" name="Google Shape;1737;p138"/>
          <p:cNvSpPr txBox="1"/>
          <p:nvPr>
            <p:ph idx="1" type="body"/>
          </p:nvPr>
        </p:nvSpPr>
        <p:spPr>
          <a:xfrm>
            <a:off x="1102267" y="1645033"/>
            <a:ext cx="10907700" cy="12753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1300"/>
              </a:spcBef>
              <a:spcAft>
                <a:spcPts val="0"/>
              </a:spcAft>
              <a:buSzPts val="1300"/>
              <a:buChar char="●"/>
            </a:pPr>
            <a:r>
              <a:rPr lang="en"/>
              <a:t>Existing CI/CD infrastructure outside OpenShift performs operations against OpenShift</a:t>
            </a:r>
            <a:endParaRPr/>
          </a:p>
          <a:p>
            <a:pPr indent="-387350" lvl="1" marL="1219200" rtl="0" algn="l">
              <a:lnSpc>
                <a:spcPct val="115000"/>
              </a:lnSpc>
              <a:spcBef>
                <a:spcPts val="0"/>
              </a:spcBef>
              <a:spcAft>
                <a:spcPts val="0"/>
              </a:spcAft>
              <a:buSzPts val="1300"/>
              <a:buChar char="○"/>
            </a:pPr>
            <a:r>
              <a:rPr lang="en"/>
              <a:t>OpenShift Pipeline Jenkins Plugin for Jenkins</a:t>
            </a:r>
            <a:endParaRPr/>
          </a:p>
          <a:p>
            <a:pPr indent="-387350" lvl="1" marL="1219200" rtl="0" algn="l">
              <a:lnSpc>
                <a:spcPct val="115000"/>
              </a:lnSpc>
              <a:spcBef>
                <a:spcPts val="0"/>
              </a:spcBef>
              <a:spcAft>
                <a:spcPts val="0"/>
              </a:spcAft>
              <a:buSzPts val="1300"/>
              <a:buChar char="○"/>
            </a:pPr>
            <a:r>
              <a:rPr lang="en"/>
              <a:t>OpenShift CLI for integrating other CI Engines with OpenShift</a:t>
            </a:r>
            <a:endParaRPr/>
          </a:p>
          <a:p>
            <a:pPr indent="-387350" lvl="0" marL="609600" rtl="0" algn="l">
              <a:lnSpc>
                <a:spcPct val="115000"/>
              </a:lnSpc>
              <a:spcBef>
                <a:spcPts val="1300"/>
              </a:spcBef>
              <a:spcAft>
                <a:spcPts val="0"/>
              </a:spcAft>
              <a:buSzPts val="1300"/>
              <a:buChar char="●"/>
            </a:pPr>
            <a:r>
              <a:rPr lang="en"/>
              <a:t>Without disrupting existing processes, can be combined with previous alternative</a:t>
            </a:r>
            <a:endParaRPr/>
          </a:p>
        </p:txBody>
      </p:sp>
      <p:sp>
        <p:nvSpPr>
          <p:cNvPr id="1738" name="Google Shape;1738;p13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739" name="Google Shape;1739;p13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EXISTING CI/CD DEPLOY TO OPENSHIFT</a:t>
            </a:r>
            <a:endParaRPr/>
          </a:p>
        </p:txBody>
      </p:sp>
      <p:sp>
        <p:nvSpPr>
          <p:cNvPr id="1740" name="Google Shape;1740;p138"/>
          <p:cNvSpPr/>
          <p:nvPr/>
        </p:nvSpPr>
        <p:spPr>
          <a:xfrm>
            <a:off x="6778592" y="4109933"/>
            <a:ext cx="3282300" cy="1614300"/>
          </a:xfrm>
          <a:prstGeom prst="rect">
            <a:avLst/>
          </a:prstGeom>
          <a:solidFill>
            <a:srgbClr val="A3DB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OPENSHIFT</a:t>
            </a:r>
            <a:endParaRPr b="1" i="0" sz="1600" u="none" cap="none" strike="noStrike">
              <a:solidFill>
                <a:srgbClr val="000000"/>
              </a:solidFill>
              <a:latin typeface="Proxima Nova"/>
              <a:ea typeface="Proxima Nova"/>
              <a:cs typeface="Proxima Nova"/>
              <a:sym typeface="Proxima Nova"/>
            </a:endParaRPr>
          </a:p>
        </p:txBody>
      </p:sp>
      <p:sp>
        <p:nvSpPr>
          <p:cNvPr id="1741" name="Google Shape;1741;p138"/>
          <p:cNvSpPr/>
          <p:nvPr/>
        </p:nvSpPr>
        <p:spPr>
          <a:xfrm>
            <a:off x="8001944" y="4322897"/>
            <a:ext cx="834900" cy="770100"/>
          </a:xfrm>
          <a:prstGeom prst="rect">
            <a:avLst/>
          </a:prstGeom>
          <a:solidFill>
            <a:srgbClr val="5396B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APP</a:t>
            </a:r>
            <a:endParaRPr b="0" i="0" sz="1100" u="none" cap="none" strike="noStrike">
              <a:solidFill>
                <a:srgbClr val="FFFFFF"/>
              </a:solidFill>
              <a:latin typeface="Proxima Nova"/>
              <a:ea typeface="Proxima Nova"/>
              <a:cs typeface="Proxima Nova"/>
              <a:sym typeface="Proxima Nova"/>
            </a:endParaRPr>
          </a:p>
        </p:txBody>
      </p:sp>
      <p:sp>
        <p:nvSpPr>
          <p:cNvPr id="1742" name="Google Shape;1742;p138"/>
          <p:cNvSpPr/>
          <p:nvPr/>
        </p:nvSpPr>
        <p:spPr>
          <a:xfrm>
            <a:off x="4053151" y="4109933"/>
            <a:ext cx="1634100" cy="1614300"/>
          </a:xfrm>
          <a:prstGeom prst="rect">
            <a:avLst/>
          </a:prstGeom>
          <a:solidFill>
            <a:srgbClr val="00415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t/>
            </a:r>
            <a:endParaRPr b="1" i="0" sz="13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Proxima Nova"/>
                <a:ea typeface="Proxima Nova"/>
                <a:cs typeface="Proxima Nova"/>
                <a:sym typeface="Proxima Nova"/>
              </a:rPr>
              <a:t>EXISTING</a:t>
            </a:r>
            <a:endParaRPr b="1" i="0" sz="13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Proxima Nova"/>
                <a:ea typeface="Proxima Nova"/>
                <a:cs typeface="Proxima Nova"/>
                <a:sym typeface="Proxima Nova"/>
              </a:rPr>
              <a:t>CI/CD INFRA</a:t>
            </a:r>
            <a:br>
              <a:rPr b="1" i="0" lang="en" sz="1300" u="none" cap="none" strike="noStrike">
                <a:solidFill>
                  <a:srgbClr val="FFFFFF"/>
                </a:solidFill>
                <a:latin typeface="Proxima Nova"/>
                <a:ea typeface="Proxima Nova"/>
                <a:cs typeface="Proxima Nova"/>
                <a:sym typeface="Proxima Nova"/>
              </a:rPr>
            </a:br>
            <a:br>
              <a:rPr b="1" i="0" lang="en" sz="1300" u="none" cap="none" strike="noStrike">
                <a:solidFill>
                  <a:srgbClr val="FFFFFF"/>
                </a:solidFill>
                <a:latin typeface="Proxima Nova"/>
                <a:ea typeface="Proxima Nova"/>
                <a:cs typeface="Proxima Nova"/>
                <a:sym typeface="Proxima Nova"/>
              </a:rPr>
            </a:br>
            <a:r>
              <a:rPr b="0" i="0" lang="en" sz="1300" u="none" cap="none" strike="noStrike">
                <a:solidFill>
                  <a:srgbClr val="FFFFFF"/>
                </a:solidFill>
                <a:latin typeface="Proxima Nova"/>
                <a:ea typeface="Proxima Nova"/>
                <a:cs typeface="Proxima Nova"/>
                <a:sym typeface="Proxima Nova"/>
              </a:rPr>
              <a:t>Jenkins, Bamboo, TeamCity, etc</a:t>
            </a:r>
            <a:br>
              <a:rPr b="1" i="0" lang="en" sz="1300" u="none" cap="none" strike="noStrike">
                <a:solidFill>
                  <a:srgbClr val="FFFFFF"/>
                </a:solidFill>
                <a:latin typeface="Proxima Nova"/>
                <a:ea typeface="Proxima Nova"/>
                <a:cs typeface="Proxima Nova"/>
                <a:sym typeface="Proxima Nova"/>
              </a:rPr>
            </a:br>
            <a:endParaRPr b="1" i="0" sz="1300" u="none" cap="none" strike="noStrike">
              <a:solidFill>
                <a:srgbClr val="FFFFFF"/>
              </a:solidFill>
              <a:latin typeface="Proxima Nova"/>
              <a:ea typeface="Proxima Nova"/>
              <a:cs typeface="Proxima Nova"/>
              <a:sym typeface="Proxima Nova"/>
            </a:endParaRPr>
          </a:p>
        </p:txBody>
      </p:sp>
      <p:sp>
        <p:nvSpPr>
          <p:cNvPr id="1743" name="Google Shape;1743;p138"/>
          <p:cNvSpPr/>
          <p:nvPr/>
        </p:nvSpPr>
        <p:spPr>
          <a:xfrm>
            <a:off x="9017944" y="4322897"/>
            <a:ext cx="834900" cy="770100"/>
          </a:xfrm>
          <a:prstGeom prst="rect">
            <a:avLst/>
          </a:prstGeom>
          <a:solidFill>
            <a:srgbClr val="5396B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APP</a:t>
            </a:r>
            <a:endParaRPr b="0" i="0" sz="1100" u="none" cap="none" strike="noStrike">
              <a:solidFill>
                <a:srgbClr val="FFFFFF"/>
              </a:solidFill>
              <a:latin typeface="Proxima Nova"/>
              <a:ea typeface="Proxima Nova"/>
              <a:cs typeface="Proxima Nova"/>
              <a:sym typeface="Proxima Nova"/>
            </a:endParaRPr>
          </a:p>
        </p:txBody>
      </p:sp>
      <p:cxnSp>
        <p:nvCxnSpPr>
          <p:cNvPr id="1744" name="Google Shape;1744;p138"/>
          <p:cNvCxnSpPr/>
          <p:nvPr/>
        </p:nvCxnSpPr>
        <p:spPr>
          <a:xfrm>
            <a:off x="5819820" y="4942939"/>
            <a:ext cx="834900" cy="0"/>
          </a:xfrm>
          <a:prstGeom prst="straightConnector1">
            <a:avLst/>
          </a:prstGeom>
          <a:noFill/>
          <a:ln cap="flat" cmpd="sng" w="9525">
            <a:solidFill>
              <a:schemeClr val="dk2"/>
            </a:solidFill>
            <a:prstDash val="solid"/>
            <a:round/>
            <a:headEnd len="sm" w="sm" type="none"/>
            <a:tailEnd len="med" w="med" type="triangle"/>
          </a:ln>
        </p:spPr>
      </p:cxnSp>
      <p:sp>
        <p:nvSpPr>
          <p:cNvPr id="1745" name="Google Shape;1745;p138"/>
          <p:cNvSpPr txBox="1"/>
          <p:nvPr/>
        </p:nvSpPr>
        <p:spPr>
          <a:xfrm>
            <a:off x="5692814" y="4505903"/>
            <a:ext cx="951300" cy="41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build</a:t>
            </a:r>
            <a:endParaRPr b="0" i="0" sz="1600" u="none" cap="none" strike="noStrike">
              <a:solidFill>
                <a:srgbClr val="000000"/>
              </a:solidFill>
              <a:latin typeface="Proxima Nova"/>
              <a:ea typeface="Proxima Nova"/>
              <a:cs typeface="Proxima Nova"/>
              <a:sym typeface="Proxima Nova"/>
            </a:endParaRPr>
          </a:p>
        </p:txBody>
      </p:sp>
      <p:sp>
        <p:nvSpPr>
          <p:cNvPr id="1746" name="Google Shape;1746;p138"/>
          <p:cNvSpPr txBox="1"/>
          <p:nvPr/>
        </p:nvSpPr>
        <p:spPr>
          <a:xfrm>
            <a:off x="5692814" y="4860219"/>
            <a:ext cx="951300" cy="417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1747" name="Google Shape;1747;p138"/>
          <p:cNvSpPr/>
          <p:nvPr/>
        </p:nvSpPr>
        <p:spPr>
          <a:xfrm>
            <a:off x="6985944" y="4322897"/>
            <a:ext cx="834900" cy="770100"/>
          </a:xfrm>
          <a:prstGeom prst="rect">
            <a:avLst/>
          </a:prstGeom>
          <a:solidFill>
            <a:srgbClr val="5396B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S2I</a:t>
            </a:r>
            <a:endParaRPr b="0" i="0" sz="1100" u="none" cap="none" strike="noStrike">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Proxima Nova"/>
                <a:ea typeface="Proxima Nova"/>
                <a:cs typeface="Proxima Nova"/>
                <a:sym typeface="Proxima Nova"/>
              </a:rPr>
              <a:t>Build</a:t>
            </a:r>
            <a:endParaRPr b="0" i="0" sz="1100" u="none" cap="none" strike="noStrike">
              <a:solidFill>
                <a:srgbClr val="FFFFFF"/>
              </a:solidFill>
              <a:latin typeface="Proxima Nova"/>
              <a:ea typeface="Proxima Nova"/>
              <a:cs typeface="Proxima Nova"/>
              <a:sym typeface="Proxima Nova"/>
            </a:endParaRPr>
          </a:p>
        </p:txBody>
      </p:sp>
      <p:pic>
        <p:nvPicPr>
          <p:cNvPr descr="Icon_RH_People_Adult-VNeck_RGB_Flat.png" id="1748" name="Google Shape;1748;p138"/>
          <p:cNvPicPr preferRelativeResize="0"/>
          <p:nvPr/>
        </p:nvPicPr>
        <p:blipFill rotWithShape="1">
          <a:blip r:embed="rId3">
            <a:alphaModFix/>
          </a:blip>
          <a:srcRect b="0" l="0" r="0" t="0"/>
          <a:stretch/>
        </p:blipFill>
        <p:spPr>
          <a:xfrm>
            <a:off x="2104336" y="4481505"/>
            <a:ext cx="498215" cy="770007"/>
          </a:xfrm>
          <a:prstGeom prst="rect">
            <a:avLst/>
          </a:prstGeom>
          <a:noFill/>
          <a:ln>
            <a:noFill/>
          </a:ln>
        </p:spPr>
      </p:pic>
      <p:cxnSp>
        <p:nvCxnSpPr>
          <p:cNvPr id="1749" name="Google Shape;1749;p138"/>
          <p:cNvCxnSpPr/>
          <p:nvPr/>
        </p:nvCxnSpPr>
        <p:spPr>
          <a:xfrm>
            <a:off x="2838424" y="4942939"/>
            <a:ext cx="1117500" cy="0"/>
          </a:xfrm>
          <a:prstGeom prst="straightConnector1">
            <a:avLst/>
          </a:prstGeom>
          <a:noFill/>
          <a:ln cap="flat" cmpd="sng" w="9525">
            <a:solidFill>
              <a:schemeClr val="dk2"/>
            </a:solidFill>
            <a:prstDash val="solid"/>
            <a:round/>
            <a:headEnd len="sm" w="sm" type="none"/>
            <a:tailEnd len="med" w="med" type="triangle"/>
          </a:ln>
        </p:spPr>
      </p:cxnSp>
      <p:sp>
        <p:nvSpPr>
          <p:cNvPr id="1750" name="Google Shape;1750;p138"/>
          <p:cNvSpPr txBox="1"/>
          <p:nvPr/>
        </p:nvSpPr>
        <p:spPr>
          <a:xfrm>
            <a:off x="2880012" y="4496102"/>
            <a:ext cx="1001100" cy="417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run job</a:t>
            </a:r>
            <a:endParaRPr b="0" i="0" sz="16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p139"/>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756" name="Google Shape;1756;p139"/>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OPENSHIFT PIPELINES</a:t>
            </a:r>
            <a:endParaRPr/>
          </a:p>
        </p:txBody>
      </p:sp>
      <p:sp>
        <p:nvSpPr>
          <p:cNvPr id="1757" name="Google Shape;1757;p139"/>
          <p:cNvSpPr txBox="1"/>
          <p:nvPr>
            <p:ph idx="1" type="body"/>
          </p:nvPr>
        </p:nvSpPr>
        <p:spPr>
          <a:xfrm>
            <a:off x="1102267" y="1645033"/>
            <a:ext cx="5223900" cy="43215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1300"/>
              </a:spcBef>
              <a:spcAft>
                <a:spcPts val="0"/>
              </a:spcAft>
              <a:buSzPts val="1300"/>
              <a:buChar char="●"/>
            </a:pPr>
            <a:r>
              <a:rPr lang="en"/>
              <a:t>OpenShift Pipelines allow defining a CI/CD workflow via a Jenkins pipeline which can be started, monitored, and managed similar to other builds</a:t>
            </a:r>
            <a:endParaRPr/>
          </a:p>
          <a:p>
            <a:pPr indent="-387350" lvl="0" marL="609600" rtl="0" algn="l">
              <a:lnSpc>
                <a:spcPct val="115000"/>
              </a:lnSpc>
              <a:spcBef>
                <a:spcPts val="1300"/>
              </a:spcBef>
              <a:spcAft>
                <a:spcPts val="0"/>
              </a:spcAft>
              <a:buSzPts val="1300"/>
              <a:buChar char="●"/>
            </a:pPr>
            <a:r>
              <a:rPr lang="en"/>
              <a:t>Dynamic provisioning of Jenkins agents</a:t>
            </a:r>
            <a:endParaRPr/>
          </a:p>
          <a:p>
            <a:pPr indent="-387350" lvl="0" marL="609600" rtl="0" algn="l">
              <a:lnSpc>
                <a:spcPct val="115000"/>
              </a:lnSpc>
              <a:spcBef>
                <a:spcPts val="1300"/>
              </a:spcBef>
              <a:spcAft>
                <a:spcPts val="0"/>
              </a:spcAft>
              <a:buSzPts val="1300"/>
              <a:buChar char="●"/>
            </a:pPr>
            <a:r>
              <a:rPr lang="en"/>
              <a:t>Auto-provisioning of Jenkins server</a:t>
            </a:r>
            <a:endParaRPr/>
          </a:p>
          <a:p>
            <a:pPr indent="-387350" lvl="0" marL="609600" rtl="0" algn="l">
              <a:lnSpc>
                <a:spcPct val="115000"/>
              </a:lnSpc>
              <a:spcBef>
                <a:spcPts val="1300"/>
              </a:spcBef>
              <a:spcAft>
                <a:spcPts val="0"/>
              </a:spcAft>
              <a:buSzPts val="1300"/>
              <a:buChar char="●"/>
            </a:pPr>
            <a:r>
              <a:rPr lang="en"/>
              <a:t>OpenShift Pipeline strategies</a:t>
            </a:r>
            <a:endParaRPr/>
          </a:p>
          <a:p>
            <a:pPr indent="-387350" lvl="1" marL="1219200" rtl="0" algn="l">
              <a:lnSpc>
                <a:spcPct val="115000"/>
              </a:lnSpc>
              <a:spcBef>
                <a:spcPts val="0"/>
              </a:spcBef>
              <a:spcAft>
                <a:spcPts val="0"/>
              </a:spcAft>
              <a:buSzPts val="1300"/>
              <a:buChar char="○"/>
            </a:pPr>
            <a:r>
              <a:rPr lang="en"/>
              <a:t>Embedded Jenkinsfile</a:t>
            </a:r>
            <a:endParaRPr/>
          </a:p>
          <a:p>
            <a:pPr indent="-387350" lvl="1" marL="1219200" rtl="0" algn="l">
              <a:lnSpc>
                <a:spcPct val="115000"/>
              </a:lnSpc>
              <a:spcBef>
                <a:spcPts val="0"/>
              </a:spcBef>
              <a:spcAft>
                <a:spcPts val="0"/>
              </a:spcAft>
              <a:buSzPts val="1300"/>
              <a:buChar char="○"/>
            </a:pPr>
            <a:r>
              <a:rPr lang="en"/>
              <a:t>Jenkinsfile from a Git repository</a:t>
            </a:r>
            <a:endParaRPr/>
          </a:p>
          <a:p>
            <a:pPr indent="0" lvl="0" marL="0" rtl="0" algn="l">
              <a:lnSpc>
                <a:spcPct val="115000"/>
              </a:lnSpc>
              <a:spcBef>
                <a:spcPts val="800"/>
              </a:spcBef>
              <a:spcAft>
                <a:spcPts val="0"/>
              </a:spcAft>
              <a:buSzPts val="1300"/>
              <a:buNone/>
            </a:pPr>
            <a:r>
              <a:t/>
            </a:r>
            <a:endParaRPr/>
          </a:p>
        </p:txBody>
      </p:sp>
      <p:sp>
        <p:nvSpPr>
          <p:cNvPr id="1758" name="Google Shape;1758;p139"/>
          <p:cNvSpPr txBox="1"/>
          <p:nvPr/>
        </p:nvSpPr>
        <p:spPr>
          <a:xfrm>
            <a:off x="6326333" y="1996833"/>
            <a:ext cx="5382000" cy="39579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84D1"/>
                </a:solidFill>
                <a:latin typeface="Consolas"/>
                <a:ea typeface="Consolas"/>
                <a:cs typeface="Consolas"/>
                <a:sym typeface="Consolas"/>
              </a:rPr>
              <a:t>apiVersion</a:t>
            </a: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6FA8DC"/>
                </a:solidFill>
                <a:latin typeface="Consolas"/>
                <a:ea typeface="Consolas"/>
                <a:cs typeface="Consolas"/>
                <a:sym typeface="Consolas"/>
              </a:rPr>
              <a:t>v1</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kind</a:t>
            </a: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6FA8DC"/>
                </a:solidFill>
                <a:latin typeface="Consolas"/>
                <a:ea typeface="Consolas"/>
                <a:cs typeface="Consolas"/>
                <a:sym typeface="Consolas"/>
              </a:rPr>
              <a:t>BuildConfig</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metadata:</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  name:</a:t>
            </a: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6FA8DC"/>
                </a:solidFill>
                <a:latin typeface="Consolas"/>
                <a:ea typeface="Consolas"/>
                <a:cs typeface="Consolas"/>
                <a:sym typeface="Consolas"/>
              </a:rPr>
              <a:t>app-pipeline</a:t>
            </a:r>
            <a:br>
              <a:rPr b="0" i="0" lang="en" sz="1200" u="none" cap="none" strike="noStrike">
                <a:solidFill>
                  <a:srgbClr val="6FA8DC"/>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spec:</a:t>
            </a:r>
            <a:br>
              <a:rPr b="0" i="0" lang="en" sz="1200" u="none" cap="none" strike="noStrike">
                <a:solidFill>
                  <a:srgbClr val="0084D1"/>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  strategy:</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    type:</a:t>
            </a: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6FA8DC"/>
                </a:solidFill>
                <a:latin typeface="Consolas"/>
                <a:ea typeface="Consolas"/>
                <a:cs typeface="Consolas"/>
                <a:sym typeface="Consolas"/>
              </a:rPr>
              <a:t>JenkinsPipeline</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084D1"/>
                </a:solidFill>
                <a:latin typeface="Consolas"/>
                <a:ea typeface="Consolas"/>
                <a:cs typeface="Consolas"/>
                <a:sym typeface="Consolas"/>
              </a:rPr>
              <a:t>    jenkinsPipelineStrategy:</a:t>
            </a:r>
            <a:br>
              <a:rPr b="0" i="0" lang="en" sz="1200" u="none" cap="none" strike="noStrike">
                <a:solidFill>
                  <a:srgbClr val="0F8DCE"/>
                </a:solidFill>
                <a:highlight>
                  <a:srgbClr val="F0F0F0"/>
                </a:highlight>
                <a:latin typeface="Consolas"/>
                <a:ea typeface="Consolas"/>
                <a:cs typeface="Consolas"/>
                <a:sym typeface="Consolas"/>
              </a:rPr>
            </a:b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0084D1"/>
                </a:solidFill>
                <a:latin typeface="Consolas"/>
                <a:ea typeface="Consolas"/>
                <a:cs typeface="Consolas"/>
                <a:sym typeface="Consolas"/>
              </a:rPr>
              <a:t>jenkinsfile:</a:t>
            </a:r>
            <a:r>
              <a:rPr b="0" i="0" lang="en" sz="1200" u="none" cap="none" strike="noStrike">
                <a:solidFill>
                  <a:srgbClr val="0F8DCE"/>
                </a:solidFill>
                <a:latin typeface="Consolas"/>
                <a:ea typeface="Consolas"/>
                <a:cs typeface="Consolas"/>
                <a:sym typeface="Consolas"/>
              </a:rPr>
              <a:t> </a:t>
            </a:r>
            <a:r>
              <a:rPr b="0" i="0" lang="en" sz="1200" u="none" cap="none" strike="noStrike">
                <a:solidFill>
                  <a:srgbClr val="6FA8DC"/>
                </a:solidFill>
                <a:latin typeface="Consolas"/>
                <a:ea typeface="Consolas"/>
                <a:cs typeface="Consolas"/>
                <a:sym typeface="Consolas"/>
              </a:rPr>
              <a:t>|-</a:t>
            </a:r>
            <a:br>
              <a:rPr b="0" i="0" lang="en" sz="1200" u="none" cap="none" strike="noStrike">
                <a:solidFill>
                  <a:srgbClr val="6FA8DC"/>
                </a:solidFill>
                <a:highlight>
                  <a:srgbClr val="F0F0F0"/>
                </a:highlight>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node('maven') {</a:t>
            </a:r>
            <a:br>
              <a:rPr b="0" i="0" lang="en" sz="1200" u="none" cap="none" strike="noStrike">
                <a:solidFill>
                  <a:srgbClr val="434343"/>
                </a:solidFill>
                <a:highlight>
                  <a:srgbClr val="F0F0F0"/>
                </a:highlight>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stage('build app') {</a:t>
            </a:r>
            <a:br>
              <a:rPr b="0" i="0" lang="en" sz="1200" u="none" cap="none" strike="noStrike">
                <a:solidFill>
                  <a:srgbClr val="434343"/>
                </a:solidFill>
                <a:highlight>
                  <a:srgbClr val="F0F0F0"/>
                </a:highlight>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git url: 'https://git/app.git'</a:t>
            </a:r>
            <a:br>
              <a:rPr b="0" i="0" lang="en" sz="1200" u="none" cap="none" strike="noStrike">
                <a:solidFill>
                  <a:srgbClr val="434343"/>
                </a:solidFill>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sh "mvn package"</a:t>
            </a:r>
            <a:br>
              <a:rPr b="0" i="0" lang="en" sz="1200" u="none" cap="none" strike="noStrike">
                <a:solidFill>
                  <a:srgbClr val="434343"/>
                </a:solidFill>
                <a:highlight>
                  <a:srgbClr val="F0F0F0"/>
                </a:highlight>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a:t>
            </a:r>
            <a:br>
              <a:rPr b="0" i="0" lang="en" sz="1200" u="none" cap="none" strike="noStrike">
                <a:solidFill>
                  <a:srgbClr val="434343"/>
                </a:solidFill>
                <a:latin typeface="Consolas"/>
                <a:ea typeface="Consolas"/>
                <a:cs typeface="Consolas"/>
                <a:sym typeface="Consolas"/>
              </a:rPr>
            </a:br>
            <a:r>
              <a:rPr b="0" i="0" lang="en" sz="1200" u="none" cap="none" strike="noStrike">
                <a:solidFill>
                  <a:srgbClr val="434343"/>
                </a:solidFill>
                <a:latin typeface="Consolas"/>
                <a:ea typeface="Consolas"/>
                <a:cs typeface="Consolas"/>
                <a:sym typeface="Consolas"/>
              </a:rPr>
              <a:t>          stage('build image') {</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500"/>
              <a:buFont typeface="Arial"/>
              <a:buNone/>
            </a:pPr>
            <a:r>
              <a:rPr b="0" i="0" lang="en" sz="1200" u="none" cap="none" strike="noStrike">
                <a:solidFill>
                  <a:srgbClr val="434343"/>
                </a:solidFill>
                <a:latin typeface="Consolas"/>
                <a:ea typeface="Consolas"/>
                <a:cs typeface="Consolas"/>
                <a:sym typeface="Consolas"/>
              </a:rPr>
              <a:t>            sh "oc start-build app --from-file=target/app.jar</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500"/>
              <a:buFont typeface="Arial"/>
              <a:buNone/>
            </a:pPr>
            <a:r>
              <a:rPr b="0" i="0" lang="en" sz="1200" u="none" cap="none" strike="noStrike">
                <a:solidFill>
                  <a:srgbClr val="434343"/>
                </a:solidFill>
                <a:latin typeface="Consolas"/>
                <a:ea typeface="Consolas"/>
                <a:cs typeface="Consolas"/>
                <a:sym typeface="Consolas"/>
              </a:rPr>
              <a:t>          }</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500"/>
              <a:buFont typeface="Arial"/>
              <a:buNone/>
            </a:pPr>
            <a:r>
              <a:rPr b="0" i="0" lang="en" sz="1200" u="none" cap="none" strike="noStrike">
                <a:solidFill>
                  <a:srgbClr val="434343"/>
                </a:solidFill>
                <a:latin typeface="Consolas"/>
                <a:ea typeface="Consolas"/>
                <a:cs typeface="Consolas"/>
                <a:sym typeface="Consolas"/>
              </a:rPr>
              <a:t>          stage('deploy') {</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500"/>
              <a:buFont typeface="Arial"/>
              <a:buNone/>
            </a:pPr>
            <a:r>
              <a:rPr b="0" i="0" lang="en" sz="1200" u="none" cap="none" strike="noStrike">
                <a:solidFill>
                  <a:srgbClr val="434343"/>
                </a:solidFill>
                <a:latin typeface="Consolas"/>
                <a:ea typeface="Consolas"/>
                <a:cs typeface="Consolas"/>
                <a:sym typeface="Consolas"/>
              </a:rPr>
              <a:t>            openshiftDeploy deploymentConfig: 'app'</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500"/>
              <a:buFont typeface="Arial"/>
              <a:buNone/>
            </a:pPr>
            <a:r>
              <a:rPr b="0" i="0" lang="en" sz="1200" u="none" cap="none" strike="noStrike">
                <a:solidFill>
                  <a:srgbClr val="434343"/>
                </a:solidFill>
                <a:latin typeface="Consolas"/>
                <a:ea typeface="Consolas"/>
                <a:cs typeface="Consolas"/>
                <a:sym typeface="Consolas"/>
              </a:rPr>
              <a:t>          }</a:t>
            </a:r>
            <a:endParaRPr b="0" i="0" sz="1200" u="none" cap="none" strike="noStrike">
              <a:solidFill>
                <a:srgbClr val="434343"/>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Consolas"/>
                <a:ea typeface="Consolas"/>
                <a:cs typeface="Consolas"/>
                <a:sym typeface="Consolas"/>
              </a:rPr>
              <a:t>        }</a:t>
            </a:r>
            <a:endParaRPr b="0" i="0" sz="1200" u="none" cap="none" strike="noStrike">
              <a:solidFill>
                <a:srgbClr val="434343"/>
              </a:solidFill>
              <a:latin typeface="Consolas"/>
              <a:ea typeface="Consolas"/>
              <a:cs typeface="Consolas"/>
              <a:sym typeface="Consolas"/>
            </a:endParaRPr>
          </a:p>
        </p:txBody>
      </p:sp>
      <p:cxnSp>
        <p:nvCxnSpPr>
          <p:cNvPr id="1759" name="Google Shape;1759;p139"/>
          <p:cNvCxnSpPr/>
          <p:nvPr/>
        </p:nvCxnSpPr>
        <p:spPr>
          <a:xfrm flipH="1">
            <a:off x="8406647" y="3256073"/>
            <a:ext cx="1658400" cy="552900"/>
          </a:xfrm>
          <a:prstGeom prst="bentConnector3">
            <a:avLst>
              <a:gd fmla="val -78" name="adj1"/>
            </a:avLst>
          </a:prstGeom>
          <a:noFill/>
          <a:ln cap="flat" cmpd="sng" w="9525">
            <a:solidFill>
              <a:srgbClr val="FF0000"/>
            </a:solidFill>
            <a:prstDash val="dot"/>
            <a:round/>
            <a:headEnd len="sm" w="sm" type="none"/>
            <a:tailEnd len="med" w="med" type="triangle"/>
          </a:ln>
        </p:spPr>
      </p:cxnSp>
      <p:sp>
        <p:nvSpPr>
          <p:cNvPr id="1760" name="Google Shape;1760;p139"/>
          <p:cNvSpPr txBox="1"/>
          <p:nvPr/>
        </p:nvSpPr>
        <p:spPr>
          <a:xfrm>
            <a:off x="9300472" y="2377391"/>
            <a:ext cx="1837200" cy="767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FF0000"/>
                </a:solidFill>
                <a:latin typeface="Proxima Nova"/>
                <a:ea typeface="Proxima Nova"/>
                <a:cs typeface="Proxima Nova"/>
                <a:sym typeface="Proxima Nova"/>
              </a:rPr>
              <a:t>Provision a Jenkins agent for running Maven</a:t>
            </a:r>
            <a:endParaRPr b="1" i="0" sz="1500" u="none" cap="none" strike="noStrike">
              <a:solidFill>
                <a:srgbClr val="FF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40"/>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766" name="Google Shape;1766;p140"/>
          <p:cNvSpPr txBox="1"/>
          <p:nvPr/>
        </p:nvSpPr>
        <p:spPr>
          <a:xfrm>
            <a:off x="602533" y="2365600"/>
            <a:ext cx="3028500" cy="1731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Proxima Nova"/>
                <a:ea typeface="Proxima Nova"/>
                <a:cs typeface="Proxima Nova"/>
                <a:sym typeface="Proxima Nova"/>
              </a:rPr>
              <a:t>OpenShift </a:t>
            </a:r>
            <a:br>
              <a:rPr b="0" i="0" lang="en" sz="3200" u="none" cap="none" strike="noStrike">
                <a:solidFill>
                  <a:srgbClr val="000000"/>
                </a:solidFill>
                <a:latin typeface="Proxima Nova"/>
                <a:ea typeface="Proxima Nova"/>
                <a:cs typeface="Proxima Nova"/>
                <a:sym typeface="Proxima Nova"/>
              </a:rPr>
            </a:br>
            <a:r>
              <a:rPr b="0" i="0" lang="en" sz="3200" u="none" cap="none" strike="noStrike">
                <a:solidFill>
                  <a:srgbClr val="000000"/>
                </a:solidFill>
                <a:latin typeface="Proxima Nova"/>
                <a:ea typeface="Proxima Nova"/>
                <a:cs typeface="Proxima Nova"/>
                <a:sym typeface="Proxima Nova"/>
              </a:rPr>
              <a:t>Pipelines in</a:t>
            </a:r>
            <a:endParaRPr b="0"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200"/>
              <a:buFont typeface="Arial"/>
              <a:buNone/>
            </a:pPr>
            <a:r>
              <a:rPr b="0" i="0" lang="en" sz="3200" u="none" cap="none" strike="noStrike">
                <a:solidFill>
                  <a:srgbClr val="000000"/>
                </a:solidFill>
                <a:latin typeface="Proxima Nova"/>
                <a:ea typeface="Proxima Nova"/>
                <a:cs typeface="Proxima Nova"/>
                <a:sym typeface="Proxima Nova"/>
              </a:rPr>
              <a:t>Web Console</a:t>
            </a:r>
            <a:endParaRPr b="0" i="0" sz="3200" u="none" cap="none" strike="noStrike">
              <a:solidFill>
                <a:srgbClr val="000000"/>
              </a:solidFill>
              <a:latin typeface="Proxima Nova"/>
              <a:ea typeface="Proxima Nova"/>
              <a:cs typeface="Proxima Nova"/>
              <a:sym typeface="Proxima Nova"/>
            </a:endParaRPr>
          </a:p>
        </p:txBody>
      </p:sp>
      <p:pic>
        <p:nvPicPr>
          <p:cNvPr id="1767" name="Google Shape;1767;p140"/>
          <p:cNvPicPr preferRelativeResize="0"/>
          <p:nvPr/>
        </p:nvPicPr>
        <p:blipFill rotWithShape="1">
          <a:blip r:embed="rId3">
            <a:alphaModFix/>
          </a:blip>
          <a:srcRect b="6133" l="0" r="0" t="19874"/>
          <a:stretch/>
        </p:blipFill>
        <p:spPr>
          <a:xfrm>
            <a:off x="3653220" y="1369824"/>
            <a:ext cx="8386377" cy="362986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4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CONTINUOUS DELIVERY PIPELINE</a:t>
            </a:r>
            <a:endParaRPr/>
          </a:p>
        </p:txBody>
      </p:sp>
      <p:sp>
        <p:nvSpPr>
          <p:cNvPr id="1773" name="Google Shape;1773;p141"/>
          <p:cNvSpPr/>
          <p:nvPr/>
        </p:nvSpPr>
        <p:spPr>
          <a:xfrm>
            <a:off x="8363467" y="4080267"/>
            <a:ext cx="25041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774" name="Google Shape;1774;p141"/>
          <p:cNvSpPr/>
          <p:nvPr/>
        </p:nvSpPr>
        <p:spPr>
          <a:xfrm>
            <a:off x="8363467" y="4949467"/>
            <a:ext cx="25041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775" name="Google Shape;1775;p14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pic>
        <p:nvPicPr>
          <p:cNvPr descr="Icon_RH_People_Adult-VNeck_RGB_Flat.png" id="1776" name="Google Shape;1776;p141"/>
          <p:cNvPicPr preferRelativeResize="0"/>
          <p:nvPr/>
        </p:nvPicPr>
        <p:blipFill rotWithShape="1">
          <a:blip r:embed="rId3">
            <a:alphaModFix/>
          </a:blip>
          <a:srcRect b="0" l="0" r="0" t="0"/>
          <a:stretch/>
        </p:blipFill>
        <p:spPr>
          <a:xfrm>
            <a:off x="2004919" y="1871799"/>
            <a:ext cx="306167" cy="473233"/>
          </a:xfrm>
          <a:prstGeom prst="rect">
            <a:avLst/>
          </a:prstGeom>
          <a:noFill/>
          <a:ln>
            <a:noFill/>
          </a:ln>
        </p:spPr>
      </p:pic>
      <p:pic>
        <p:nvPicPr>
          <p:cNvPr descr="Icon_RH_Hardware_Storage-A-Single_RGB_Flat.png" id="1777" name="Google Shape;1777;p141"/>
          <p:cNvPicPr preferRelativeResize="0"/>
          <p:nvPr/>
        </p:nvPicPr>
        <p:blipFill rotWithShape="1">
          <a:blip r:embed="rId4">
            <a:alphaModFix/>
          </a:blip>
          <a:srcRect b="0" l="0" r="0" t="0"/>
          <a:stretch/>
        </p:blipFill>
        <p:spPr>
          <a:xfrm>
            <a:off x="2983643" y="2043241"/>
            <a:ext cx="557908" cy="295489"/>
          </a:xfrm>
          <a:prstGeom prst="rect">
            <a:avLst/>
          </a:prstGeom>
          <a:noFill/>
          <a:ln>
            <a:noFill/>
          </a:ln>
        </p:spPr>
      </p:pic>
      <p:pic>
        <p:nvPicPr>
          <p:cNvPr descr="Icon_RH_Hardware_Storage-A-Single_RGB_Flat.png" id="1778" name="Google Shape;1778;p141"/>
          <p:cNvPicPr preferRelativeResize="0"/>
          <p:nvPr/>
        </p:nvPicPr>
        <p:blipFill rotWithShape="1">
          <a:blip r:embed="rId4">
            <a:alphaModFix/>
          </a:blip>
          <a:srcRect b="0" l="0" r="0" t="0"/>
          <a:stretch/>
        </p:blipFill>
        <p:spPr>
          <a:xfrm>
            <a:off x="4740352" y="2043241"/>
            <a:ext cx="557908" cy="295489"/>
          </a:xfrm>
          <a:prstGeom prst="rect">
            <a:avLst/>
          </a:prstGeom>
          <a:noFill/>
          <a:ln>
            <a:noFill/>
          </a:ln>
        </p:spPr>
      </p:pic>
      <p:sp>
        <p:nvSpPr>
          <p:cNvPr id="1779" name="Google Shape;1779;p141"/>
          <p:cNvSpPr txBox="1"/>
          <p:nvPr/>
        </p:nvSpPr>
        <p:spPr>
          <a:xfrm>
            <a:off x="1491031"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DEVELOPER</a:t>
            </a:r>
            <a:endParaRPr b="0" i="0" sz="1200" u="none" cap="none" strike="noStrike">
              <a:solidFill>
                <a:srgbClr val="000000"/>
              </a:solidFill>
              <a:latin typeface="Proxima Nova"/>
              <a:ea typeface="Proxima Nova"/>
              <a:cs typeface="Proxima Nova"/>
              <a:sym typeface="Proxima Nova"/>
            </a:endParaRPr>
          </a:p>
        </p:txBody>
      </p:sp>
      <p:sp>
        <p:nvSpPr>
          <p:cNvPr id="1780" name="Google Shape;1780;p141"/>
          <p:cNvSpPr txBox="1"/>
          <p:nvPr/>
        </p:nvSpPr>
        <p:spPr>
          <a:xfrm>
            <a:off x="2576383"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GIT SERVER</a:t>
            </a:r>
            <a:endParaRPr b="0" i="0" sz="1200" u="none" cap="none" strike="noStrike">
              <a:solidFill>
                <a:srgbClr val="000000"/>
              </a:solidFill>
              <a:latin typeface="Proxima Nova"/>
              <a:ea typeface="Proxima Nova"/>
              <a:cs typeface="Proxima Nova"/>
              <a:sym typeface="Proxima Nova"/>
            </a:endParaRPr>
          </a:p>
        </p:txBody>
      </p:sp>
      <p:sp>
        <p:nvSpPr>
          <p:cNvPr id="1781" name="Google Shape;1781;p141"/>
          <p:cNvSpPr txBox="1"/>
          <p:nvPr/>
        </p:nvSpPr>
        <p:spPr>
          <a:xfrm>
            <a:off x="3999633" y="1508717"/>
            <a:ext cx="19800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ARTIFACT REPOSITORY</a:t>
            </a:r>
            <a:endParaRPr b="0" i="0" sz="1200" u="none" cap="none" strike="noStrike">
              <a:solidFill>
                <a:srgbClr val="000000"/>
              </a:solidFill>
              <a:latin typeface="Proxima Nova"/>
              <a:ea typeface="Proxima Nova"/>
              <a:cs typeface="Proxima Nova"/>
              <a:sym typeface="Proxima Nova"/>
            </a:endParaRPr>
          </a:p>
        </p:txBody>
      </p:sp>
      <p:sp>
        <p:nvSpPr>
          <p:cNvPr id="1782" name="Google Shape;1782;p141"/>
          <p:cNvSpPr/>
          <p:nvPr/>
        </p:nvSpPr>
        <p:spPr>
          <a:xfrm>
            <a:off x="1666267" y="2473367"/>
            <a:ext cx="9201300" cy="1527300"/>
          </a:xfrm>
          <a:prstGeom prst="rect">
            <a:avLst/>
          </a:prstGeom>
          <a:solidFill>
            <a:srgbClr val="D9EA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CI/CD PIPELINE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(JENKINS)</a:t>
            </a:r>
            <a:endParaRPr b="1" i="0" sz="1200" u="none" cap="none" strike="noStrike">
              <a:solidFill>
                <a:srgbClr val="000000"/>
              </a:solidFill>
              <a:latin typeface="Proxima Nova"/>
              <a:ea typeface="Proxima Nova"/>
              <a:cs typeface="Proxima Nova"/>
              <a:sym typeface="Proxima Nova"/>
            </a:endParaRPr>
          </a:p>
        </p:txBody>
      </p:sp>
      <p:pic>
        <p:nvPicPr>
          <p:cNvPr descr="Icon_RH_Object_Gear-Group_RGB_Flat.png" id="1783" name="Google Shape;1783;p141"/>
          <p:cNvPicPr preferRelativeResize="0"/>
          <p:nvPr/>
        </p:nvPicPr>
        <p:blipFill rotWithShape="1">
          <a:blip r:embed="rId5">
            <a:alphaModFix/>
          </a:blip>
          <a:srcRect b="0" l="0" r="0" t="0"/>
          <a:stretch/>
        </p:blipFill>
        <p:spPr>
          <a:xfrm>
            <a:off x="3873807" y="2772601"/>
            <a:ext cx="557906" cy="602029"/>
          </a:xfrm>
          <a:prstGeom prst="rect">
            <a:avLst/>
          </a:prstGeom>
          <a:noFill/>
          <a:ln>
            <a:noFill/>
          </a:ln>
        </p:spPr>
      </p:pic>
      <p:sp>
        <p:nvSpPr>
          <p:cNvPr id="1784" name="Google Shape;1784;p141"/>
          <p:cNvSpPr txBox="1"/>
          <p:nvPr/>
        </p:nvSpPr>
        <p:spPr>
          <a:xfrm>
            <a:off x="3322560" y="3313547"/>
            <a:ext cx="16605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IMAGE BUILD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&amp; DEPLOY</a:t>
            </a:r>
            <a:endParaRPr b="0" i="0" sz="1200" u="none" cap="none" strike="noStrike">
              <a:solidFill>
                <a:srgbClr val="000000"/>
              </a:solidFill>
              <a:latin typeface="Proxima Nova"/>
              <a:ea typeface="Proxima Nova"/>
              <a:cs typeface="Proxima Nova"/>
              <a:sym typeface="Proxima Nova"/>
            </a:endParaRPr>
          </a:p>
        </p:txBody>
      </p:sp>
      <p:sp>
        <p:nvSpPr>
          <p:cNvPr id="1785" name="Google Shape;1785;p141"/>
          <p:cNvSpPr/>
          <p:nvPr/>
        </p:nvSpPr>
        <p:spPr>
          <a:xfrm>
            <a:off x="1666133" y="4080267"/>
            <a:ext cx="65484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786" name="Google Shape;1786;p141"/>
          <p:cNvSpPr/>
          <p:nvPr/>
        </p:nvSpPr>
        <p:spPr>
          <a:xfrm>
            <a:off x="1666281" y="4949467"/>
            <a:ext cx="65484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cxnSp>
        <p:nvCxnSpPr>
          <p:cNvPr id="1787" name="Google Shape;1787;p141"/>
          <p:cNvCxnSpPr/>
          <p:nvPr/>
        </p:nvCxnSpPr>
        <p:spPr>
          <a:xfrm>
            <a:off x="2445967" y="2165124"/>
            <a:ext cx="438300" cy="0"/>
          </a:xfrm>
          <a:prstGeom prst="straightConnector1">
            <a:avLst/>
          </a:prstGeom>
          <a:noFill/>
          <a:ln cap="flat" cmpd="sng" w="9525">
            <a:solidFill>
              <a:srgbClr val="666666"/>
            </a:solidFill>
            <a:prstDash val="solid"/>
            <a:round/>
            <a:headEnd len="sm" w="sm" type="none"/>
            <a:tailEnd len="med" w="med" type="triangle"/>
          </a:ln>
        </p:spPr>
      </p:cxnSp>
      <p:cxnSp>
        <p:nvCxnSpPr>
          <p:cNvPr id="1788" name="Google Shape;1788;p141"/>
          <p:cNvCxnSpPr/>
          <p:nvPr/>
        </p:nvCxnSpPr>
        <p:spPr>
          <a:xfrm>
            <a:off x="4152833"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789" name="Google Shape;1789;p141"/>
          <p:cNvCxnSpPr/>
          <p:nvPr/>
        </p:nvCxnSpPr>
        <p:spPr>
          <a:xfrm>
            <a:off x="4152833"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790" name="Google Shape;1790;p141"/>
          <p:cNvCxnSpPr/>
          <p:nvPr/>
        </p:nvCxnSpPr>
        <p:spPr>
          <a:xfrm>
            <a:off x="8285614" y="4094400"/>
            <a:ext cx="0" cy="1667100"/>
          </a:xfrm>
          <a:prstGeom prst="straightConnector1">
            <a:avLst/>
          </a:prstGeom>
          <a:noFill/>
          <a:ln cap="flat" cmpd="sng" w="9525">
            <a:solidFill>
              <a:schemeClr val="dk2"/>
            </a:solidFill>
            <a:prstDash val="dash"/>
            <a:round/>
            <a:headEnd len="sm" w="sm" type="none"/>
            <a:tailEnd len="sm" w="sm" type="none"/>
          </a:ln>
        </p:spPr>
      </p:cxnSp>
      <p:cxnSp>
        <p:nvCxnSpPr>
          <p:cNvPr id="1791" name="Google Shape;1791;p141"/>
          <p:cNvCxnSpPr/>
          <p:nvPr/>
        </p:nvCxnSpPr>
        <p:spPr>
          <a:xfrm flipH="1" rot="5400000">
            <a:off x="3568215" y="2245581"/>
            <a:ext cx="524700" cy="397200"/>
          </a:xfrm>
          <a:prstGeom prst="bentConnector2">
            <a:avLst/>
          </a:prstGeom>
          <a:noFill/>
          <a:ln cap="flat" cmpd="sng" w="9525">
            <a:solidFill>
              <a:schemeClr val="dk2"/>
            </a:solidFill>
            <a:prstDash val="solid"/>
            <a:round/>
            <a:headEnd len="med" w="med" type="triangle"/>
            <a:tailEnd len="sm" w="sm" type="none"/>
          </a:ln>
        </p:spPr>
      </p:cxnSp>
      <p:cxnSp>
        <p:nvCxnSpPr>
          <p:cNvPr id="1792" name="Google Shape;1792;p141"/>
          <p:cNvCxnSpPr/>
          <p:nvPr/>
        </p:nvCxnSpPr>
        <p:spPr>
          <a:xfrm rot="-5400000">
            <a:off x="4134818" y="2245581"/>
            <a:ext cx="524700" cy="397200"/>
          </a:xfrm>
          <a:prstGeom prst="bentConnector2">
            <a:avLst/>
          </a:prstGeom>
          <a:noFill/>
          <a:ln cap="flat" cmpd="sng" w="9525">
            <a:solidFill>
              <a:schemeClr val="dk2"/>
            </a:solidFill>
            <a:prstDash val="solid"/>
            <a:round/>
            <a:headEnd len="med" w="med" type="triangle"/>
            <a:tailEnd len="med" w="med" type="triangle"/>
          </a:ln>
        </p:spPr>
      </p:cxnSp>
      <p:sp>
        <p:nvSpPr>
          <p:cNvPr id="1793" name="Google Shape;1793;p141"/>
          <p:cNvSpPr txBox="1"/>
          <p:nvPr/>
        </p:nvSpPr>
        <p:spPr>
          <a:xfrm>
            <a:off x="1665397"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NON-PROD</a:t>
            </a:r>
            <a:endParaRPr b="0" i="0" sz="1900" u="none" cap="none" strike="noStrike">
              <a:solidFill>
                <a:srgbClr val="000000"/>
              </a:solidFill>
              <a:latin typeface="Arial"/>
              <a:ea typeface="Arial"/>
              <a:cs typeface="Arial"/>
              <a:sym typeface="Arial"/>
            </a:endParaRPr>
          </a:p>
        </p:txBody>
      </p:sp>
      <p:sp>
        <p:nvSpPr>
          <p:cNvPr id="1794" name="Google Shape;1794;p141"/>
          <p:cNvSpPr txBox="1"/>
          <p:nvPr/>
        </p:nvSpPr>
        <p:spPr>
          <a:xfrm>
            <a:off x="9819752"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PROD</a:t>
            </a:r>
            <a:endParaRPr b="0" i="0" sz="1900" u="none" cap="none" strike="noStrike">
              <a:solidFill>
                <a:srgbClr val="000000"/>
              </a:solidFill>
              <a:latin typeface="Arial"/>
              <a:ea typeface="Arial"/>
              <a:cs typeface="Arial"/>
              <a:sym typeface="Arial"/>
            </a:endParaRPr>
          </a:p>
        </p:txBody>
      </p:sp>
      <p:sp>
        <p:nvSpPr>
          <p:cNvPr id="1795" name="Google Shape;1795;p141"/>
          <p:cNvSpPr/>
          <p:nvPr/>
        </p:nvSpPr>
        <p:spPr>
          <a:xfrm>
            <a:off x="3367900" y="5743167"/>
            <a:ext cx="1573200" cy="312900"/>
          </a:xfrm>
          <a:prstGeom prst="rect">
            <a:avLst/>
          </a:prstGeom>
          <a:solidFill>
            <a:srgbClr val="CFE2F3"/>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796" name="Google Shape;1796;p141"/>
          <p:cNvSpPr txBox="1"/>
          <p:nvPr/>
        </p:nvSpPr>
        <p:spPr>
          <a:xfrm>
            <a:off x="3637367"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DEV</a:t>
            </a:r>
            <a:endParaRPr b="0" i="0" sz="1100" u="none" cap="none" strike="noStrike">
              <a:solidFill>
                <a:srgbClr val="000000"/>
              </a:solidFill>
              <a:latin typeface="Proxima Nova"/>
              <a:ea typeface="Proxima Nova"/>
              <a:cs typeface="Proxima Nova"/>
              <a:sym typeface="Proxima Nova"/>
            </a:endParaRPr>
          </a:p>
        </p:txBody>
      </p:sp>
      <p:cxnSp>
        <p:nvCxnSpPr>
          <p:cNvPr id="1797" name="Google Shape;1797;p141"/>
          <p:cNvCxnSpPr/>
          <p:nvPr/>
        </p:nvCxnSpPr>
        <p:spPr>
          <a:xfrm>
            <a:off x="3372413"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798" name="Google Shape;1798;p141"/>
          <p:cNvCxnSpPr/>
          <p:nvPr/>
        </p:nvCxnSpPr>
        <p:spPr>
          <a:xfrm>
            <a:off x="4937360" y="5040829"/>
            <a:ext cx="0" cy="619200"/>
          </a:xfrm>
          <a:prstGeom prst="straightConnector1">
            <a:avLst/>
          </a:prstGeom>
          <a:noFill/>
          <a:ln cap="flat" cmpd="sng" w="9525">
            <a:solidFill>
              <a:schemeClr val="dk2"/>
            </a:solidFill>
            <a:prstDash val="dash"/>
            <a:round/>
            <a:headEnd len="sm" w="sm" type="none"/>
            <a:tailEnd len="sm" w="sm" type="none"/>
          </a:ln>
        </p:spPr>
      </p:cxnSp>
      <p:pic>
        <p:nvPicPr>
          <p:cNvPr id="1799" name="Google Shape;1799;p141"/>
          <p:cNvPicPr preferRelativeResize="0"/>
          <p:nvPr/>
        </p:nvPicPr>
        <p:blipFill rotWithShape="1">
          <a:blip r:embed="rId6">
            <a:alphaModFix/>
          </a:blip>
          <a:srcRect b="0" l="0" r="0" t="0"/>
          <a:stretch/>
        </p:blipFill>
        <p:spPr>
          <a:xfrm>
            <a:off x="3938847" y="5215500"/>
            <a:ext cx="407421" cy="404200"/>
          </a:xfrm>
          <a:prstGeom prst="rect">
            <a:avLst/>
          </a:prstGeom>
          <a:noFill/>
          <a:ln>
            <a:noFill/>
          </a:ln>
        </p:spPr>
      </p:pic>
      <p:pic>
        <p:nvPicPr>
          <p:cNvPr id="1800" name="Google Shape;1800;p141"/>
          <p:cNvPicPr preferRelativeResize="0"/>
          <p:nvPr/>
        </p:nvPicPr>
        <p:blipFill rotWithShape="1">
          <a:blip r:embed="rId7">
            <a:alphaModFix/>
          </a:blip>
          <a:srcRect b="0" l="0" r="0" t="0"/>
          <a:stretch/>
        </p:blipFill>
        <p:spPr>
          <a:xfrm>
            <a:off x="3971348" y="4333667"/>
            <a:ext cx="369967" cy="371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42"/>
          <p:cNvSpPr/>
          <p:nvPr/>
        </p:nvSpPr>
        <p:spPr>
          <a:xfrm>
            <a:off x="8363467" y="4080267"/>
            <a:ext cx="25041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806" name="Google Shape;1806;p142"/>
          <p:cNvSpPr/>
          <p:nvPr/>
        </p:nvSpPr>
        <p:spPr>
          <a:xfrm>
            <a:off x="8363467" y="4949467"/>
            <a:ext cx="25041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807" name="Google Shape;1807;p142"/>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808" name="Google Shape;1808;p142"/>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CONTINUOUS DELIVERY PIPELINE</a:t>
            </a:r>
            <a:endParaRPr/>
          </a:p>
        </p:txBody>
      </p:sp>
      <p:pic>
        <p:nvPicPr>
          <p:cNvPr descr="Icon_RH_People_Adult-VNeck_RGB_Flat.png" id="1809" name="Google Shape;1809;p142"/>
          <p:cNvPicPr preferRelativeResize="0"/>
          <p:nvPr/>
        </p:nvPicPr>
        <p:blipFill rotWithShape="1">
          <a:blip r:embed="rId3">
            <a:alphaModFix/>
          </a:blip>
          <a:srcRect b="0" l="0" r="0" t="0"/>
          <a:stretch/>
        </p:blipFill>
        <p:spPr>
          <a:xfrm>
            <a:off x="2004919" y="1871799"/>
            <a:ext cx="306167" cy="473233"/>
          </a:xfrm>
          <a:prstGeom prst="rect">
            <a:avLst/>
          </a:prstGeom>
          <a:noFill/>
          <a:ln>
            <a:noFill/>
          </a:ln>
        </p:spPr>
      </p:pic>
      <p:pic>
        <p:nvPicPr>
          <p:cNvPr descr="Icon_RH_Hardware_Storage-A-Single_RGB_Flat.png" id="1810" name="Google Shape;1810;p142"/>
          <p:cNvPicPr preferRelativeResize="0"/>
          <p:nvPr/>
        </p:nvPicPr>
        <p:blipFill rotWithShape="1">
          <a:blip r:embed="rId4">
            <a:alphaModFix/>
          </a:blip>
          <a:srcRect b="0" l="0" r="0" t="0"/>
          <a:stretch/>
        </p:blipFill>
        <p:spPr>
          <a:xfrm>
            <a:off x="2983643" y="2043241"/>
            <a:ext cx="557908" cy="295489"/>
          </a:xfrm>
          <a:prstGeom prst="rect">
            <a:avLst/>
          </a:prstGeom>
          <a:noFill/>
          <a:ln>
            <a:noFill/>
          </a:ln>
        </p:spPr>
      </p:pic>
      <p:pic>
        <p:nvPicPr>
          <p:cNvPr descr="Icon_RH_Hardware_Storage-A-Single_RGB_Flat.png" id="1811" name="Google Shape;1811;p142"/>
          <p:cNvPicPr preferRelativeResize="0"/>
          <p:nvPr/>
        </p:nvPicPr>
        <p:blipFill rotWithShape="1">
          <a:blip r:embed="rId4">
            <a:alphaModFix/>
          </a:blip>
          <a:srcRect b="0" l="0" r="0" t="0"/>
          <a:stretch/>
        </p:blipFill>
        <p:spPr>
          <a:xfrm>
            <a:off x="4740352" y="2043241"/>
            <a:ext cx="557908" cy="295489"/>
          </a:xfrm>
          <a:prstGeom prst="rect">
            <a:avLst/>
          </a:prstGeom>
          <a:noFill/>
          <a:ln>
            <a:noFill/>
          </a:ln>
        </p:spPr>
      </p:pic>
      <p:sp>
        <p:nvSpPr>
          <p:cNvPr id="1812" name="Google Shape;1812;p142"/>
          <p:cNvSpPr txBox="1"/>
          <p:nvPr/>
        </p:nvSpPr>
        <p:spPr>
          <a:xfrm>
            <a:off x="1491031"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DEVELOPER</a:t>
            </a:r>
            <a:endParaRPr b="0" i="0" sz="1200" u="none" cap="none" strike="noStrike">
              <a:solidFill>
                <a:srgbClr val="000000"/>
              </a:solidFill>
              <a:latin typeface="Proxima Nova"/>
              <a:ea typeface="Proxima Nova"/>
              <a:cs typeface="Proxima Nova"/>
              <a:sym typeface="Proxima Nova"/>
            </a:endParaRPr>
          </a:p>
        </p:txBody>
      </p:sp>
      <p:sp>
        <p:nvSpPr>
          <p:cNvPr id="1813" name="Google Shape;1813;p142"/>
          <p:cNvSpPr txBox="1"/>
          <p:nvPr/>
        </p:nvSpPr>
        <p:spPr>
          <a:xfrm>
            <a:off x="2576383"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GIT SERVER</a:t>
            </a:r>
            <a:endParaRPr b="0" i="0" sz="1200" u="none" cap="none" strike="noStrike">
              <a:solidFill>
                <a:srgbClr val="000000"/>
              </a:solidFill>
              <a:latin typeface="Proxima Nova"/>
              <a:ea typeface="Proxima Nova"/>
              <a:cs typeface="Proxima Nova"/>
              <a:sym typeface="Proxima Nova"/>
            </a:endParaRPr>
          </a:p>
        </p:txBody>
      </p:sp>
      <p:sp>
        <p:nvSpPr>
          <p:cNvPr id="1814" name="Google Shape;1814;p142"/>
          <p:cNvSpPr txBox="1"/>
          <p:nvPr/>
        </p:nvSpPr>
        <p:spPr>
          <a:xfrm>
            <a:off x="3999633" y="1508717"/>
            <a:ext cx="19800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ARTIFACT REPOSITORY</a:t>
            </a:r>
            <a:endParaRPr b="0" i="0" sz="1200" u="none" cap="none" strike="noStrike">
              <a:solidFill>
                <a:srgbClr val="000000"/>
              </a:solidFill>
              <a:latin typeface="Proxima Nova"/>
              <a:ea typeface="Proxima Nova"/>
              <a:cs typeface="Proxima Nova"/>
              <a:sym typeface="Proxima Nova"/>
            </a:endParaRPr>
          </a:p>
        </p:txBody>
      </p:sp>
      <p:sp>
        <p:nvSpPr>
          <p:cNvPr id="1815" name="Google Shape;1815;p142"/>
          <p:cNvSpPr/>
          <p:nvPr/>
        </p:nvSpPr>
        <p:spPr>
          <a:xfrm>
            <a:off x="1666267" y="2473367"/>
            <a:ext cx="9201300" cy="1527300"/>
          </a:xfrm>
          <a:prstGeom prst="rect">
            <a:avLst/>
          </a:prstGeom>
          <a:solidFill>
            <a:srgbClr val="D9EA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CI/CD PIPELINE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(JENKINS)</a:t>
            </a:r>
            <a:endParaRPr b="1" i="0" sz="1200" u="none" cap="none" strike="noStrike">
              <a:solidFill>
                <a:srgbClr val="000000"/>
              </a:solidFill>
              <a:latin typeface="Proxima Nova"/>
              <a:ea typeface="Proxima Nova"/>
              <a:cs typeface="Proxima Nova"/>
              <a:sym typeface="Proxima Nova"/>
            </a:endParaRPr>
          </a:p>
        </p:txBody>
      </p:sp>
      <p:pic>
        <p:nvPicPr>
          <p:cNvPr descr="Icon_RH_Object_Gear-Group_RGB_Flat.png" id="1816" name="Google Shape;1816;p142"/>
          <p:cNvPicPr preferRelativeResize="0"/>
          <p:nvPr/>
        </p:nvPicPr>
        <p:blipFill rotWithShape="1">
          <a:blip r:embed="rId5">
            <a:alphaModFix/>
          </a:blip>
          <a:srcRect b="0" l="0" r="0" t="0"/>
          <a:stretch/>
        </p:blipFill>
        <p:spPr>
          <a:xfrm>
            <a:off x="3873807" y="2772601"/>
            <a:ext cx="557906" cy="602029"/>
          </a:xfrm>
          <a:prstGeom prst="rect">
            <a:avLst/>
          </a:prstGeom>
          <a:noFill/>
          <a:ln>
            <a:noFill/>
          </a:ln>
        </p:spPr>
      </p:pic>
      <p:pic>
        <p:nvPicPr>
          <p:cNvPr descr="Icon_RH_Object_Gear-Group_RGB_Flat.png" id="1817" name="Google Shape;1817;p142"/>
          <p:cNvPicPr preferRelativeResize="0"/>
          <p:nvPr/>
        </p:nvPicPr>
        <p:blipFill rotWithShape="1">
          <a:blip r:embed="rId5">
            <a:alphaModFix/>
          </a:blip>
          <a:srcRect b="0" l="0" r="0" t="0"/>
          <a:stretch/>
        </p:blipFill>
        <p:spPr>
          <a:xfrm>
            <a:off x="5525921" y="2772601"/>
            <a:ext cx="557906" cy="602029"/>
          </a:xfrm>
          <a:prstGeom prst="rect">
            <a:avLst/>
          </a:prstGeom>
          <a:noFill/>
          <a:ln>
            <a:noFill/>
          </a:ln>
        </p:spPr>
      </p:pic>
      <p:sp>
        <p:nvSpPr>
          <p:cNvPr id="1818" name="Google Shape;1818;p142"/>
          <p:cNvSpPr txBox="1"/>
          <p:nvPr/>
        </p:nvSpPr>
        <p:spPr>
          <a:xfrm>
            <a:off x="3322560" y="3313547"/>
            <a:ext cx="16605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IMAGE BUILD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&amp; DEPLOY</a:t>
            </a:r>
            <a:endParaRPr b="0" i="0" sz="1200" u="none" cap="none" strike="noStrike">
              <a:solidFill>
                <a:srgbClr val="000000"/>
              </a:solidFill>
              <a:latin typeface="Proxima Nova"/>
              <a:ea typeface="Proxima Nova"/>
              <a:cs typeface="Proxima Nova"/>
              <a:sym typeface="Proxima Nova"/>
            </a:endParaRPr>
          </a:p>
        </p:txBody>
      </p:sp>
      <p:sp>
        <p:nvSpPr>
          <p:cNvPr id="1819" name="Google Shape;1819;p142"/>
          <p:cNvSpPr/>
          <p:nvPr/>
        </p:nvSpPr>
        <p:spPr>
          <a:xfrm>
            <a:off x="1666133" y="4080267"/>
            <a:ext cx="65484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820" name="Google Shape;1820;p142"/>
          <p:cNvSpPr/>
          <p:nvPr/>
        </p:nvSpPr>
        <p:spPr>
          <a:xfrm>
            <a:off x="1666281" y="4949467"/>
            <a:ext cx="65484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cxnSp>
        <p:nvCxnSpPr>
          <p:cNvPr id="1821" name="Google Shape;1821;p142"/>
          <p:cNvCxnSpPr/>
          <p:nvPr/>
        </p:nvCxnSpPr>
        <p:spPr>
          <a:xfrm>
            <a:off x="2445967" y="2165124"/>
            <a:ext cx="438300" cy="0"/>
          </a:xfrm>
          <a:prstGeom prst="straightConnector1">
            <a:avLst/>
          </a:prstGeom>
          <a:noFill/>
          <a:ln cap="flat" cmpd="sng" w="9525">
            <a:solidFill>
              <a:srgbClr val="666666"/>
            </a:solidFill>
            <a:prstDash val="solid"/>
            <a:round/>
            <a:headEnd len="sm" w="sm" type="none"/>
            <a:tailEnd len="med" w="med" type="triangle"/>
          </a:ln>
        </p:spPr>
      </p:cxnSp>
      <p:cxnSp>
        <p:nvCxnSpPr>
          <p:cNvPr id="1822" name="Google Shape;1822;p142"/>
          <p:cNvCxnSpPr/>
          <p:nvPr/>
        </p:nvCxnSpPr>
        <p:spPr>
          <a:xfrm>
            <a:off x="4152833"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823" name="Google Shape;1823;p142"/>
          <p:cNvCxnSpPr/>
          <p:nvPr/>
        </p:nvCxnSpPr>
        <p:spPr>
          <a:xfrm>
            <a:off x="4152833"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824" name="Google Shape;1824;p142"/>
          <p:cNvCxnSpPr/>
          <p:nvPr/>
        </p:nvCxnSpPr>
        <p:spPr>
          <a:xfrm>
            <a:off x="5804940"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825" name="Google Shape;1825;p142"/>
          <p:cNvCxnSpPr/>
          <p:nvPr/>
        </p:nvCxnSpPr>
        <p:spPr>
          <a:xfrm>
            <a:off x="5804935" y="4803867"/>
            <a:ext cx="0" cy="312900"/>
          </a:xfrm>
          <a:prstGeom prst="straightConnector1">
            <a:avLst/>
          </a:prstGeom>
          <a:noFill/>
          <a:ln cap="flat" cmpd="sng" w="9525">
            <a:solidFill>
              <a:srgbClr val="666666"/>
            </a:solidFill>
            <a:prstDash val="solid"/>
            <a:round/>
            <a:headEnd len="sm" w="sm" type="none"/>
            <a:tailEnd len="med" w="med" type="triangle"/>
          </a:ln>
        </p:spPr>
      </p:cxnSp>
      <p:sp>
        <p:nvSpPr>
          <p:cNvPr id="1826" name="Google Shape;1826;p142"/>
          <p:cNvSpPr txBox="1"/>
          <p:nvPr/>
        </p:nvSpPr>
        <p:spPr>
          <a:xfrm>
            <a:off x="51222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TEST</a:t>
            </a:r>
            <a:endParaRPr b="0" i="0" sz="1200" u="none" cap="none" strike="noStrike">
              <a:solidFill>
                <a:srgbClr val="000000"/>
              </a:solidFill>
              <a:latin typeface="Proxima Nova"/>
              <a:ea typeface="Proxima Nova"/>
              <a:cs typeface="Proxima Nova"/>
              <a:sym typeface="Proxima Nova"/>
            </a:endParaRPr>
          </a:p>
        </p:txBody>
      </p:sp>
      <p:cxnSp>
        <p:nvCxnSpPr>
          <p:cNvPr id="1827" name="Google Shape;1827;p142"/>
          <p:cNvCxnSpPr/>
          <p:nvPr/>
        </p:nvCxnSpPr>
        <p:spPr>
          <a:xfrm>
            <a:off x="4557361" y="3073616"/>
            <a:ext cx="795600" cy="0"/>
          </a:xfrm>
          <a:prstGeom prst="straightConnector1">
            <a:avLst/>
          </a:prstGeom>
          <a:noFill/>
          <a:ln cap="flat" cmpd="sng" w="9525">
            <a:solidFill>
              <a:srgbClr val="666666"/>
            </a:solidFill>
            <a:prstDash val="solid"/>
            <a:round/>
            <a:headEnd len="sm" w="sm" type="none"/>
            <a:tailEnd len="med" w="med" type="triangle"/>
          </a:ln>
        </p:spPr>
      </p:cxnSp>
      <p:cxnSp>
        <p:nvCxnSpPr>
          <p:cNvPr id="1828" name="Google Shape;1828;p142"/>
          <p:cNvCxnSpPr/>
          <p:nvPr/>
        </p:nvCxnSpPr>
        <p:spPr>
          <a:xfrm>
            <a:off x="8285614" y="4094400"/>
            <a:ext cx="0" cy="1667100"/>
          </a:xfrm>
          <a:prstGeom prst="straightConnector1">
            <a:avLst/>
          </a:prstGeom>
          <a:noFill/>
          <a:ln cap="flat" cmpd="sng" w="9525">
            <a:solidFill>
              <a:schemeClr val="dk2"/>
            </a:solidFill>
            <a:prstDash val="dash"/>
            <a:round/>
            <a:headEnd len="sm" w="sm" type="none"/>
            <a:tailEnd len="sm" w="sm" type="none"/>
          </a:ln>
        </p:spPr>
      </p:cxnSp>
      <p:cxnSp>
        <p:nvCxnSpPr>
          <p:cNvPr id="1829" name="Google Shape;1829;p142"/>
          <p:cNvCxnSpPr/>
          <p:nvPr/>
        </p:nvCxnSpPr>
        <p:spPr>
          <a:xfrm flipH="1" rot="5400000">
            <a:off x="3568215" y="2245581"/>
            <a:ext cx="524700" cy="397200"/>
          </a:xfrm>
          <a:prstGeom prst="bentConnector2">
            <a:avLst/>
          </a:prstGeom>
          <a:noFill/>
          <a:ln cap="flat" cmpd="sng" w="9525">
            <a:solidFill>
              <a:schemeClr val="dk2"/>
            </a:solidFill>
            <a:prstDash val="solid"/>
            <a:round/>
            <a:headEnd len="med" w="med" type="triangle"/>
            <a:tailEnd len="sm" w="sm" type="none"/>
          </a:ln>
        </p:spPr>
      </p:cxnSp>
      <p:cxnSp>
        <p:nvCxnSpPr>
          <p:cNvPr id="1830" name="Google Shape;1830;p142"/>
          <p:cNvCxnSpPr/>
          <p:nvPr/>
        </p:nvCxnSpPr>
        <p:spPr>
          <a:xfrm rot="-5400000">
            <a:off x="4134818" y="2245581"/>
            <a:ext cx="524700" cy="397200"/>
          </a:xfrm>
          <a:prstGeom prst="bentConnector2">
            <a:avLst/>
          </a:prstGeom>
          <a:noFill/>
          <a:ln cap="flat" cmpd="sng" w="9525">
            <a:solidFill>
              <a:schemeClr val="dk2"/>
            </a:solidFill>
            <a:prstDash val="solid"/>
            <a:round/>
            <a:headEnd len="med" w="med" type="triangle"/>
            <a:tailEnd len="med" w="med" type="triangle"/>
          </a:ln>
        </p:spPr>
      </p:cxnSp>
      <p:sp>
        <p:nvSpPr>
          <p:cNvPr id="1831" name="Google Shape;1831;p142"/>
          <p:cNvSpPr txBox="1"/>
          <p:nvPr/>
        </p:nvSpPr>
        <p:spPr>
          <a:xfrm>
            <a:off x="1665397"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NON-PROD</a:t>
            </a:r>
            <a:endParaRPr b="0" i="0" sz="1900" u="none" cap="none" strike="noStrike">
              <a:solidFill>
                <a:srgbClr val="000000"/>
              </a:solidFill>
              <a:latin typeface="Arial"/>
              <a:ea typeface="Arial"/>
              <a:cs typeface="Arial"/>
              <a:sym typeface="Arial"/>
            </a:endParaRPr>
          </a:p>
        </p:txBody>
      </p:sp>
      <p:sp>
        <p:nvSpPr>
          <p:cNvPr id="1832" name="Google Shape;1832;p142"/>
          <p:cNvSpPr txBox="1"/>
          <p:nvPr/>
        </p:nvSpPr>
        <p:spPr>
          <a:xfrm>
            <a:off x="9819752"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PROD</a:t>
            </a:r>
            <a:endParaRPr b="0" i="0" sz="1900" u="none" cap="none" strike="noStrike">
              <a:solidFill>
                <a:srgbClr val="000000"/>
              </a:solidFill>
              <a:latin typeface="Arial"/>
              <a:ea typeface="Arial"/>
              <a:cs typeface="Arial"/>
              <a:sym typeface="Arial"/>
            </a:endParaRPr>
          </a:p>
        </p:txBody>
      </p:sp>
      <p:cxnSp>
        <p:nvCxnSpPr>
          <p:cNvPr id="1833" name="Google Shape;1833;p142"/>
          <p:cNvCxnSpPr/>
          <p:nvPr/>
        </p:nvCxnSpPr>
        <p:spPr>
          <a:xfrm>
            <a:off x="4511873" y="4514685"/>
            <a:ext cx="959700" cy="0"/>
          </a:xfrm>
          <a:prstGeom prst="straightConnector1">
            <a:avLst/>
          </a:prstGeom>
          <a:noFill/>
          <a:ln cap="flat" cmpd="sng" w="9525">
            <a:solidFill>
              <a:schemeClr val="dk2"/>
            </a:solidFill>
            <a:prstDash val="dot"/>
            <a:round/>
            <a:headEnd len="sm" w="sm" type="none"/>
            <a:tailEnd len="med" w="med" type="triangle"/>
          </a:ln>
        </p:spPr>
      </p:cxnSp>
      <p:sp>
        <p:nvSpPr>
          <p:cNvPr id="1834" name="Google Shape;1834;p142"/>
          <p:cNvSpPr/>
          <p:nvPr/>
        </p:nvSpPr>
        <p:spPr>
          <a:xfrm>
            <a:off x="4941167" y="5743167"/>
            <a:ext cx="1642500" cy="312900"/>
          </a:xfrm>
          <a:prstGeom prst="rect">
            <a:avLst/>
          </a:prstGeom>
          <a:solidFill>
            <a:srgbClr val="9FC5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835" name="Google Shape;1835;p142"/>
          <p:cNvSpPr/>
          <p:nvPr/>
        </p:nvSpPr>
        <p:spPr>
          <a:xfrm>
            <a:off x="3367900" y="5743167"/>
            <a:ext cx="1573200" cy="312900"/>
          </a:xfrm>
          <a:prstGeom prst="rect">
            <a:avLst/>
          </a:prstGeom>
          <a:solidFill>
            <a:srgbClr val="CFE2F3"/>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836" name="Google Shape;1836;p142"/>
          <p:cNvSpPr txBox="1"/>
          <p:nvPr/>
        </p:nvSpPr>
        <p:spPr>
          <a:xfrm>
            <a:off x="3637367"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DEV</a:t>
            </a:r>
            <a:endParaRPr b="0" i="0" sz="1100" u="none" cap="none" strike="noStrike">
              <a:solidFill>
                <a:srgbClr val="000000"/>
              </a:solidFill>
              <a:latin typeface="Proxima Nova"/>
              <a:ea typeface="Proxima Nova"/>
              <a:cs typeface="Proxima Nova"/>
              <a:sym typeface="Proxima Nova"/>
            </a:endParaRPr>
          </a:p>
        </p:txBody>
      </p:sp>
      <p:sp>
        <p:nvSpPr>
          <p:cNvPr id="1837" name="Google Shape;1837;p142"/>
          <p:cNvSpPr txBox="1"/>
          <p:nvPr/>
        </p:nvSpPr>
        <p:spPr>
          <a:xfrm>
            <a:off x="5305964"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TEST</a:t>
            </a:r>
            <a:endParaRPr b="0" i="0" sz="1100" u="none" cap="none" strike="noStrike">
              <a:solidFill>
                <a:srgbClr val="000000"/>
              </a:solidFill>
              <a:latin typeface="Proxima Nova"/>
              <a:ea typeface="Proxima Nova"/>
              <a:cs typeface="Proxima Nova"/>
              <a:sym typeface="Proxima Nova"/>
            </a:endParaRPr>
          </a:p>
        </p:txBody>
      </p:sp>
      <p:cxnSp>
        <p:nvCxnSpPr>
          <p:cNvPr id="1838" name="Google Shape;1838;p142"/>
          <p:cNvCxnSpPr/>
          <p:nvPr/>
        </p:nvCxnSpPr>
        <p:spPr>
          <a:xfrm>
            <a:off x="3372413"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839" name="Google Shape;1839;p142"/>
          <p:cNvCxnSpPr/>
          <p:nvPr/>
        </p:nvCxnSpPr>
        <p:spPr>
          <a:xfrm>
            <a:off x="4937360"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840" name="Google Shape;1840;p142"/>
          <p:cNvCxnSpPr/>
          <p:nvPr/>
        </p:nvCxnSpPr>
        <p:spPr>
          <a:xfrm>
            <a:off x="6583435" y="5040829"/>
            <a:ext cx="0" cy="619200"/>
          </a:xfrm>
          <a:prstGeom prst="straightConnector1">
            <a:avLst/>
          </a:prstGeom>
          <a:noFill/>
          <a:ln cap="flat" cmpd="sng" w="9525">
            <a:solidFill>
              <a:schemeClr val="dk2"/>
            </a:solidFill>
            <a:prstDash val="dash"/>
            <a:round/>
            <a:headEnd len="sm" w="sm" type="none"/>
            <a:tailEnd len="sm" w="sm" type="none"/>
          </a:ln>
        </p:spPr>
      </p:cxnSp>
      <p:pic>
        <p:nvPicPr>
          <p:cNvPr id="1841" name="Google Shape;1841;p142"/>
          <p:cNvPicPr preferRelativeResize="0"/>
          <p:nvPr/>
        </p:nvPicPr>
        <p:blipFill rotWithShape="1">
          <a:blip r:embed="rId6">
            <a:alphaModFix/>
          </a:blip>
          <a:srcRect b="0" l="0" r="0" t="0"/>
          <a:stretch/>
        </p:blipFill>
        <p:spPr>
          <a:xfrm>
            <a:off x="3938847" y="5215500"/>
            <a:ext cx="407421" cy="404200"/>
          </a:xfrm>
          <a:prstGeom prst="rect">
            <a:avLst/>
          </a:prstGeom>
          <a:noFill/>
          <a:ln>
            <a:noFill/>
          </a:ln>
        </p:spPr>
      </p:pic>
      <p:pic>
        <p:nvPicPr>
          <p:cNvPr id="1842" name="Google Shape;1842;p142"/>
          <p:cNvPicPr preferRelativeResize="0"/>
          <p:nvPr/>
        </p:nvPicPr>
        <p:blipFill rotWithShape="1">
          <a:blip r:embed="rId6">
            <a:alphaModFix/>
          </a:blip>
          <a:srcRect b="0" l="0" r="0" t="0"/>
          <a:stretch/>
        </p:blipFill>
        <p:spPr>
          <a:xfrm>
            <a:off x="5602148" y="5215500"/>
            <a:ext cx="407421" cy="404200"/>
          </a:xfrm>
          <a:prstGeom prst="rect">
            <a:avLst/>
          </a:prstGeom>
          <a:noFill/>
          <a:ln>
            <a:noFill/>
          </a:ln>
        </p:spPr>
      </p:pic>
      <p:pic>
        <p:nvPicPr>
          <p:cNvPr id="1843" name="Google Shape;1843;p142"/>
          <p:cNvPicPr preferRelativeResize="0"/>
          <p:nvPr/>
        </p:nvPicPr>
        <p:blipFill rotWithShape="1">
          <a:blip r:embed="rId7">
            <a:alphaModFix/>
          </a:blip>
          <a:srcRect b="0" l="0" r="0" t="0"/>
          <a:stretch/>
        </p:blipFill>
        <p:spPr>
          <a:xfrm>
            <a:off x="3971348" y="4333667"/>
            <a:ext cx="369967" cy="371500"/>
          </a:xfrm>
          <a:prstGeom prst="rect">
            <a:avLst/>
          </a:prstGeom>
          <a:noFill/>
          <a:ln>
            <a:noFill/>
          </a:ln>
        </p:spPr>
      </p:pic>
      <p:pic>
        <p:nvPicPr>
          <p:cNvPr id="1844" name="Google Shape;1844;p142"/>
          <p:cNvPicPr preferRelativeResize="0"/>
          <p:nvPr/>
        </p:nvPicPr>
        <p:blipFill rotWithShape="1">
          <a:blip r:embed="rId7">
            <a:alphaModFix/>
          </a:blip>
          <a:srcRect b="0" l="0" r="0" t="0"/>
          <a:stretch/>
        </p:blipFill>
        <p:spPr>
          <a:xfrm>
            <a:off x="5617920" y="4333667"/>
            <a:ext cx="369967" cy="371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143"/>
          <p:cNvSpPr/>
          <p:nvPr/>
        </p:nvSpPr>
        <p:spPr>
          <a:xfrm>
            <a:off x="8363467" y="4080267"/>
            <a:ext cx="25041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850" name="Google Shape;1850;p143"/>
          <p:cNvSpPr/>
          <p:nvPr/>
        </p:nvSpPr>
        <p:spPr>
          <a:xfrm>
            <a:off x="8363467" y="4949467"/>
            <a:ext cx="25041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851" name="Google Shape;1851;p143"/>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852" name="Google Shape;1852;p143"/>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CONTINUOUS DELIVERY PIPELINE</a:t>
            </a:r>
            <a:endParaRPr/>
          </a:p>
        </p:txBody>
      </p:sp>
      <p:pic>
        <p:nvPicPr>
          <p:cNvPr descr="Icon_RH_People_Adult-VNeck_RGB_Flat.png" id="1853" name="Google Shape;1853;p143"/>
          <p:cNvPicPr preferRelativeResize="0"/>
          <p:nvPr/>
        </p:nvPicPr>
        <p:blipFill rotWithShape="1">
          <a:blip r:embed="rId3">
            <a:alphaModFix/>
          </a:blip>
          <a:srcRect b="0" l="0" r="0" t="0"/>
          <a:stretch/>
        </p:blipFill>
        <p:spPr>
          <a:xfrm>
            <a:off x="2004919" y="1871799"/>
            <a:ext cx="306167" cy="473233"/>
          </a:xfrm>
          <a:prstGeom prst="rect">
            <a:avLst/>
          </a:prstGeom>
          <a:noFill/>
          <a:ln>
            <a:noFill/>
          </a:ln>
        </p:spPr>
      </p:pic>
      <p:pic>
        <p:nvPicPr>
          <p:cNvPr descr="Icon_RH_Hardware_Storage-A-Single_RGB_Flat.png" id="1854" name="Google Shape;1854;p143"/>
          <p:cNvPicPr preferRelativeResize="0"/>
          <p:nvPr/>
        </p:nvPicPr>
        <p:blipFill rotWithShape="1">
          <a:blip r:embed="rId4">
            <a:alphaModFix/>
          </a:blip>
          <a:srcRect b="0" l="0" r="0" t="0"/>
          <a:stretch/>
        </p:blipFill>
        <p:spPr>
          <a:xfrm>
            <a:off x="2983643" y="2043241"/>
            <a:ext cx="557908" cy="295489"/>
          </a:xfrm>
          <a:prstGeom prst="rect">
            <a:avLst/>
          </a:prstGeom>
          <a:noFill/>
          <a:ln>
            <a:noFill/>
          </a:ln>
        </p:spPr>
      </p:pic>
      <p:pic>
        <p:nvPicPr>
          <p:cNvPr descr="Icon_RH_Hardware_Storage-A-Single_RGB_Flat.png" id="1855" name="Google Shape;1855;p143"/>
          <p:cNvPicPr preferRelativeResize="0"/>
          <p:nvPr/>
        </p:nvPicPr>
        <p:blipFill rotWithShape="1">
          <a:blip r:embed="rId4">
            <a:alphaModFix/>
          </a:blip>
          <a:srcRect b="0" l="0" r="0" t="0"/>
          <a:stretch/>
        </p:blipFill>
        <p:spPr>
          <a:xfrm>
            <a:off x="4740352" y="2043241"/>
            <a:ext cx="557908" cy="295489"/>
          </a:xfrm>
          <a:prstGeom prst="rect">
            <a:avLst/>
          </a:prstGeom>
          <a:noFill/>
          <a:ln>
            <a:noFill/>
          </a:ln>
        </p:spPr>
      </p:pic>
      <p:sp>
        <p:nvSpPr>
          <p:cNvPr id="1856" name="Google Shape;1856;p143"/>
          <p:cNvSpPr txBox="1"/>
          <p:nvPr/>
        </p:nvSpPr>
        <p:spPr>
          <a:xfrm>
            <a:off x="1491031"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DEVELOPER</a:t>
            </a:r>
            <a:endParaRPr b="0" i="0" sz="1200" u="none" cap="none" strike="noStrike">
              <a:solidFill>
                <a:srgbClr val="000000"/>
              </a:solidFill>
              <a:latin typeface="Proxima Nova"/>
              <a:ea typeface="Proxima Nova"/>
              <a:cs typeface="Proxima Nova"/>
              <a:sym typeface="Proxima Nova"/>
            </a:endParaRPr>
          </a:p>
        </p:txBody>
      </p:sp>
      <p:sp>
        <p:nvSpPr>
          <p:cNvPr id="1857" name="Google Shape;1857;p143"/>
          <p:cNvSpPr txBox="1"/>
          <p:nvPr/>
        </p:nvSpPr>
        <p:spPr>
          <a:xfrm>
            <a:off x="2576383"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GIT SERVER</a:t>
            </a:r>
            <a:endParaRPr b="0" i="0" sz="1200" u="none" cap="none" strike="noStrike">
              <a:solidFill>
                <a:srgbClr val="000000"/>
              </a:solidFill>
              <a:latin typeface="Proxima Nova"/>
              <a:ea typeface="Proxima Nova"/>
              <a:cs typeface="Proxima Nova"/>
              <a:sym typeface="Proxima Nova"/>
            </a:endParaRPr>
          </a:p>
        </p:txBody>
      </p:sp>
      <p:sp>
        <p:nvSpPr>
          <p:cNvPr id="1858" name="Google Shape;1858;p143"/>
          <p:cNvSpPr txBox="1"/>
          <p:nvPr/>
        </p:nvSpPr>
        <p:spPr>
          <a:xfrm>
            <a:off x="3999633" y="1508717"/>
            <a:ext cx="19800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ARTIFACT REPOSITORY</a:t>
            </a:r>
            <a:endParaRPr b="0" i="0" sz="1200" u="none" cap="none" strike="noStrike">
              <a:solidFill>
                <a:srgbClr val="000000"/>
              </a:solidFill>
              <a:latin typeface="Proxima Nova"/>
              <a:ea typeface="Proxima Nova"/>
              <a:cs typeface="Proxima Nova"/>
              <a:sym typeface="Proxima Nova"/>
            </a:endParaRPr>
          </a:p>
        </p:txBody>
      </p:sp>
      <p:sp>
        <p:nvSpPr>
          <p:cNvPr id="1859" name="Google Shape;1859;p143"/>
          <p:cNvSpPr/>
          <p:nvPr/>
        </p:nvSpPr>
        <p:spPr>
          <a:xfrm>
            <a:off x="1666267" y="2473367"/>
            <a:ext cx="9201300" cy="1527300"/>
          </a:xfrm>
          <a:prstGeom prst="rect">
            <a:avLst/>
          </a:prstGeom>
          <a:solidFill>
            <a:srgbClr val="D9EA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CI/CD PIPELINE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(JENKINS)</a:t>
            </a:r>
            <a:endParaRPr b="1" i="0" sz="1200" u="none" cap="none" strike="noStrike">
              <a:solidFill>
                <a:srgbClr val="000000"/>
              </a:solidFill>
              <a:latin typeface="Proxima Nova"/>
              <a:ea typeface="Proxima Nova"/>
              <a:cs typeface="Proxima Nova"/>
              <a:sym typeface="Proxima Nova"/>
            </a:endParaRPr>
          </a:p>
        </p:txBody>
      </p:sp>
      <p:pic>
        <p:nvPicPr>
          <p:cNvPr descr="Icon_RH_Object_Gear-Group_RGB_Flat.png" id="1860" name="Google Shape;1860;p143"/>
          <p:cNvPicPr preferRelativeResize="0"/>
          <p:nvPr/>
        </p:nvPicPr>
        <p:blipFill rotWithShape="1">
          <a:blip r:embed="rId5">
            <a:alphaModFix/>
          </a:blip>
          <a:srcRect b="0" l="0" r="0" t="0"/>
          <a:stretch/>
        </p:blipFill>
        <p:spPr>
          <a:xfrm>
            <a:off x="3873807" y="2772601"/>
            <a:ext cx="557906" cy="602029"/>
          </a:xfrm>
          <a:prstGeom prst="rect">
            <a:avLst/>
          </a:prstGeom>
          <a:noFill/>
          <a:ln>
            <a:noFill/>
          </a:ln>
        </p:spPr>
      </p:pic>
      <p:pic>
        <p:nvPicPr>
          <p:cNvPr descr="Icon_RH_Object_Gear-Group_RGB_Flat.png" id="1861" name="Google Shape;1861;p143"/>
          <p:cNvPicPr preferRelativeResize="0"/>
          <p:nvPr/>
        </p:nvPicPr>
        <p:blipFill rotWithShape="1">
          <a:blip r:embed="rId5">
            <a:alphaModFix/>
          </a:blip>
          <a:srcRect b="0" l="0" r="0" t="0"/>
          <a:stretch/>
        </p:blipFill>
        <p:spPr>
          <a:xfrm>
            <a:off x="5525921" y="2772601"/>
            <a:ext cx="557906" cy="602029"/>
          </a:xfrm>
          <a:prstGeom prst="rect">
            <a:avLst/>
          </a:prstGeom>
          <a:noFill/>
          <a:ln>
            <a:noFill/>
          </a:ln>
        </p:spPr>
      </p:pic>
      <p:pic>
        <p:nvPicPr>
          <p:cNvPr descr="Icon_RH_Object_Gear-Group_RGB_Flat.png" id="1862" name="Google Shape;1862;p143"/>
          <p:cNvPicPr preferRelativeResize="0"/>
          <p:nvPr/>
        </p:nvPicPr>
        <p:blipFill rotWithShape="1">
          <a:blip r:embed="rId5">
            <a:alphaModFix/>
          </a:blip>
          <a:srcRect b="0" l="0" r="0" t="0"/>
          <a:stretch/>
        </p:blipFill>
        <p:spPr>
          <a:xfrm>
            <a:off x="7151521" y="2772601"/>
            <a:ext cx="557906" cy="602029"/>
          </a:xfrm>
          <a:prstGeom prst="rect">
            <a:avLst/>
          </a:prstGeom>
          <a:noFill/>
          <a:ln>
            <a:noFill/>
          </a:ln>
        </p:spPr>
      </p:pic>
      <p:sp>
        <p:nvSpPr>
          <p:cNvPr id="1863" name="Google Shape;1863;p143"/>
          <p:cNvSpPr txBox="1"/>
          <p:nvPr/>
        </p:nvSpPr>
        <p:spPr>
          <a:xfrm>
            <a:off x="3322560" y="3313547"/>
            <a:ext cx="16605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IMAGE BUILD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&amp; DEPLOY</a:t>
            </a:r>
            <a:endParaRPr b="0" i="0" sz="1200" u="none" cap="none" strike="noStrike">
              <a:solidFill>
                <a:srgbClr val="000000"/>
              </a:solidFill>
              <a:latin typeface="Proxima Nova"/>
              <a:ea typeface="Proxima Nova"/>
              <a:cs typeface="Proxima Nova"/>
              <a:sym typeface="Proxima Nova"/>
            </a:endParaRPr>
          </a:p>
        </p:txBody>
      </p:sp>
      <p:sp>
        <p:nvSpPr>
          <p:cNvPr id="1864" name="Google Shape;1864;p143"/>
          <p:cNvSpPr/>
          <p:nvPr/>
        </p:nvSpPr>
        <p:spPr>
          <a:xfrm>
            <a:off x="1666133" y="4080267"/>
            <a:ext cx="65484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865" name="Google Shape;1865;p143"/>
          <p:cNvSpPr/>
          <p:nvPr/>
        </p:nvSpPr>
        <p:spPr>
          <a:xfrm>
            <a:off x="1666281" y="4949467"/>
            <a:ext cx="65484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cxnSp>
        <p:nvCxnSpPr>
          <p:cNvPr id="1866" name="Google Shape;1866;p143"/>
          <p:cNvCxnSpPr/>
          <p:nvPr/>
        </p:nvCxnSpPr>
        <p:spPr>
          <a:xfrm>
            <a:off x="2445967" y="2165124"/>
            <a:ext cx="438300" cy="0"/>
          </a:xfrm>
          <a:prstGeom prst="straightConnector1">
            <a:avLst/>
          </a:prstGeom>
          <a:noFill/>
          <a:ln cap="flat" cmpd="sng" w="9525">
            <a:solidFill>
              <a:srgbClr val="666666"/>
            </a:solidFill>
            <a:prstDash val="solid"/>
            <a:round/>
            <a:headEnd len="sm" w="sm" type="none"/>
            <a:tailEnd len="med" w="med" type="triangle"/>
          </a:ln>
        </p:spPr>
      </p:cxnSp>
      <p:cxnSp>
        <p:nvCxnSpPr>
          <p:cNvPr id="1867" name="Google Shape;1867;p143"/>
          <p:cNvCxnSpPr/>
          <p:nvPr/>
        </p:nvCxnSpPr>
        <p:spPr>
          <a:xfrm>
            <a:off x="4152833"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868" name="Google Shape;1868;p143"/>
          <p:cNvCxnSpPr/>
          <p:nvPr/>
        </p:nvCxnSpPr>
        <p:spPr>
          <a:xfrm>
            <a:off x="4152833"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869" name="Google Shape;1869;p143"/>
          <p:cNvCxnSpPr/>
          <p:nvPr/>
        </p:nvCxnSpPr>
        <p:spPr>
          <a:xfrm>
            <a:off x="5804940"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870" name="Google Shape;1870;p143"/>
          <p:cNvCxnSpPr/>
          <p:nvPr/>
        </p:nvCxnSpPr>
        <p:spPr>
          <a:xfrm>
            <a:off x="5804935"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871" name="Google Shape;1871;p143"/>
          <p:cNvCxnSpPr/>
          <p:nvPr/>
        </p:nvCxnSpPr>
        <p:spPr>
          <a:xfrm>
            <a:off x="7430521"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872" name="Google Shape;1872;p143"/>
          <p:cNvCxnSpPr/>
          <p:nvPr/>
        </p:nvCxnSpPr>
        <p:spPr>
          <a:xfrm>
            <a:off x="7430533" y="3874567"/>
            <a:ext cx="0" cy="369300"/>
          </a:xfrm>
          <a:prstGeom prst="straightConnector1">
            <a:avLst/>
          </a:prstGeom>
          <a:noFill/>
          <a:ln cap="flat" cmpd="sng" w="9525">
            <a:solidFill>
              <a:srgbClr val="666666"/>
            </a:solidFill>
            <a:prstDash val="solid"/>
            <a:round/>
            <a:headEnd len="sm" w="sm" type="none"/>
            <a:tailEnd len="med" w="med" type="triangle"/>
          </a:ln>
        </p:spPr>
      </p:cxnSp>
      <p:sp>
        <p:nvSpPr>
          <p:cNvPr id="1873" name="Google Shape;1873;p143"/>
          <p:cNvSpPr txBox="1"/>
          <p:nvPr/>
        </p:nvSpPr>
        <p:spPr>
          <a:xfrm>
            <a:off x="51222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TEST</a:t>
            </a:r>
            <a:endParaRPr b="0" i="0" sz="1200" u="none" cap="none" strike="noStrike">
              <a:solidFill>
                <a:srgbClr val="000000"/>
              </a:solidFill>
              <a:latin typeface="Proxima Nova"/>
              <a:ea typeface="Proxima Nova"/>
              <a:cs typeface="Proxima Nova"/>
              <a:sym typeface="Proxima Nova"/>
            </a:endParaRPr>
          </a:p>
        </p:txBody>
      </p:sp>
      <p:sp>
        <p:nvSpPr>
          <p:cNvPr id="1874" name="Google Shape;1874;p143"/>
          <p:cNvSpPr txBox="1"/>
          <p:nvPr/>
        </p:nvSpPr>
        <p:spPr>
          <a:xfrm>
            <a:off x="67478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UAT</a:t>
            </a:r>
            <a:endParaRPr b="0" i="0" sz="1200" u="none" cap="none" strike="noStrike">
              <a:solidFill>
                <a:srgbClr val="000000"/>
              </a:solidFill>
              <a:latin typeface="Proxima Nova"/>
              <a:ea typeface="Proxima Nova"/>
              <a:cs typeface="Proxima Nova"/>
              <a:sym typeface="Proxima Nova"/>
            </a:endParaRPr>
          </a:p>
        </p:txBody>
      </p:sp>
      <p:cxnSp>
        <p:nvCxnSpPr>
          <p:cNvPr id="1875" name="Google Shape;1875;p143"/>
          <p:cNvCxnSpPr/>
          <p:nvPr/>
        </p:nvCxnSpPr>
        <p:spPr>
          <a:xfrm>
            <a:off x="4557361" y="3073616"/>
            <a:ext cx="795600" cy="0"/>
          </a:xfrm>
          <a:prstGeom prst="straightConnector1">
            <a:avLst/>
          </a:prstGeom>
          <a:noFill/>
          <a:ln cap="flat" cmpd="sng" w="9525">
            <a:solidFill>
              <a:srgbClr val="666666"/>
            </a:solidFill>
            <a:prstDash val="solid"/>
            <a:round/>
            <a:headEnd len="sm" w="sm" type="none"/>
            <a:tailEnd len="med" w="med" type="triangle"/>
          </a:ln>
        </p:spPr>
      </p:cxnSp>
      <p:cxnSp>
        <p:nvCxnSpPr>
          <p:cNvPr id="1876" name="Google Shape;1876;p143"/>
          <p:cNvCxnSpPr/>
          <p:nvPr/>
        </p:nvCxnSpPr>
        <p:spPr>
          <a:xfrm>
            <a:off x="6215209" y="3073616"/>
            <a:ext cx="793200" cy="0"/>
          </a:xfrm>
          <a:prstGeom prst="straightConnector1">
            <a:avLst/>
          </a:prstGeom>
          <a:noFill/>
          <a:ln cap="flat" cmpd="sng" w="9525">
            <a:solidFill>
              <a:srgbClr val="666666"/>
            </a:solidFill>
            <a:prstDash val="solid"/>
            <a:round/>
            <a:headEnd len="sm" w="sm" type="none"/>
            <a:tailEnd len="med" w="med" type="triangle"/>
          </a:ln>
        </p:spPr>
      </p:cxnSp>
      <p:cxnSp>
        <p:nvCxnSpPr>
          <p:cNvPr id="1877" name="Google Shape;1877;p143"/>
          <p:cNvCxnSpPr/>
          <p:nvPr/>
        </p:nvCxnSpPr>
        <p:spPr>
          <a:xfrm>
            <a:off x="8285614" y="4094400"/>
            <a:ext cx="0" cy="1667100"/>
          </a:xfrm>
          <a:prstGeom prst="straightConnector1">
            <a:avLst/>
          </a:prstGeom>
          <a:noFill/>
          <a:ln cap="flat" cmpd="sng" w="9525">
            <a:solidFill>
              <a:schemeClr val="dk2"/>
            </a:solidFill>
            <a:prstDash val="dash"/>
            <a:round/>
            <a:headEnd len="sm" w="sm" type="none"/>
            <a:tailEnd len="sm" w="sm" type="none"/>
          </a:ln>
        </p:spPr>
      </p:cxnSp>
      <p:cxnSp>
        <p:nvCxnSpPr>
          <p:cNvPr id="1878" name="Google Shape;1878;p143"/>
          <p:cNvCxnSpPr/>
          <p:nvPr/>
        </p:nvCxnSpPr>
        <p:spPr>
          <a:xfrm flipH="1" rot="5400000">
            <a:off x="3568215" y="2245581"/>
            <a:ext cx="524700" cy="397200"/>
          </a:xfrm>
          <a:prstGeom prst="bentConnector2">
            <a:avLst/>
          </a:prstGeom>
          <a:noFill/>
          <a:ln cap="flat" cmpd="sng" w="9525">
            <a:solidFill>
              <a:schemeClr val="dk2"/>
            </a:solidFill>
            <a:prstDash val="solid"/>
            <a:round/>
            <a:headEnd len="med" w="med" type="triangle"/>
            <a:tailEnd len="sm" w="sm" type="none"/>
          </a:ln>
        </p:spPr>
      </p:cxnSp>
      <p:cxnSp>
        <p:nvCxnSpPr>
          <p:cNvPr id="1879" name="Google Shape;1879;p143"/>
          <p:cNvCxnSpPr/>
          <p:nvPr/>
        </p:nvCxnSpPr>
        <p:spPr>
          <a:xfrm rot="-5400000">
            <a:off x="4134818" y="2245581"/>
            <a:ext cx="524700" cy="397200"/>
          </a:xfrm>
          <a:prstGeom prst="bentConnector2">
            <a:avLst/>
          </a:prstGeom>
          <a:noFill/>
          <a:ln cap="flat" cmpd="sng" w="9525">
            <a:solidFill>
              <a:schemeClr val="dk2"/>
            </a:solidFill>
            <a:prstDash val="solid"/>
            <a:round/>
            <a:headEnd len="med" w="med" type="triangle"/>
            <a:tailEnd len="med" w="med" type="triangle"/>
          </a:ln>
        </p:spPr>
      </p:cxnSp>
      <p:sp>
        <p:nvSpPr>
          <p:cNvPr id="1880" name="Google Shape;1880;p143"/>
          <p:cNvSpPr txBox="1"/>
          <p:nvPr/>
        </p:nvSpPr>
        <p:spPr>
          <a:xfrm>
            <a:off x="1665397"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NON-PROD</a:t>
            </a:r>
            <a:endParaRPr b="0" i="0" sz="1900" u="none" cap="none" strike="noStrike">
              <a:solidFill>
                <a:srgbClr val="000000"/>
              </a:solidFill>
              <a:latin typeface="Arial"/>
              <a:ea typeface="Arial"/>
              <a:cs typeface="Arial"/>
              <a:sym typeface="Arial"/>
            </a:endParaRPr>
          </a:p>
        </p:txBody>
      </p:sp>
      <p:sp>
        <p:nvSpPr>
          <p:cNvPr id="1881" name="Google Shape;1881;p143"/>
          <p:cNvSpPr txBox="1"/>
          <p:nvPr/>
        </p:nvSpPr>
        <p:spPr>
          <a:xfrm>
            <a:off x="9819752"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PROD</a:t>
            </a:r>
            <a:endParaRPr b="0" i="0" sz="1900" u="none" cap="none" strike="noStrike">
              <a:solidFill>
                <a:srgbClr val="000000"/>
              </a:solidFill>
              <a:latin typeface="Arial"/>
              <a:ea typeface="Arial"/>
              <a:cs typeface="Arial"/>
              <a:sym typeface="Arial"/>
            </a:endParaRPr>
          </a:p>
        </p:txBody>
      </p:sp>
      <p:cxnSp>
        <p:nvCxnSpPr>
          <p:cNvPr id="1882" name="Google Shape;1882;p143"/>
          <p:cNvCxnSpPr/>
          <p:nvPr/>
        </p:nvCxnSpPr>
        <p:spPr>
          <a:xfrm>
            <a:off x="4511873" y="4514685"/>
            <a:ext cx="959700" cy="0"/>
          </a:xfrm>
          <a:prstGeom prst="straightConnector1">
            <a:avLst/>
          </a:prstGeom>
          <a:noFill/>
          <a:ln cap="flat" cmpd="sng" w="9525">
            <a:solidFill>
              <a:schemeClr val="dk2"/>
            </a:solidFill>
            <a:prstDash val="dot"/>
            <a:round/>
            <a:headEnd len="sm" w="sm" type="none"/>
            <a:tailEnd len="med" w="med" type="triangle"/>
          </a:ln>
        </p:spPr>
      </p:cxnSp>
      <p:cxnSp>
        <p:nvCxnSpPr>
          <p:cNvPr id="1883" name="Google Shape;1883;p143"/>
          <p:cNvCxnSpPr/>
          <p:nvPr/>
        </p:nvCxnSpPr>
        <p:spPr>
          <a:xfrm>
            <a:off x="6169720" y="4514685"/>
            <a:ext cx="935700" cy="0"/>
          </a:xfrm>
          <a:prstGeom prst="straightConnector1">
            <a:avLst/>
          </a:prstGeom>
          <a:noFill/>
          <a:ln cap="flat" cmpd="sng" w="9525">
            <a:solidFill>
              <a:schemeClr val="dk2"/>
            </a:solidFill>
            <a:prstDash val="dot"/>
            <a:round/>
            <a:headEnd len="sm" w="sm" type="none"/>
            <a:tailEnd len="med" w="med" type="triangle"/>
          </a:ln>
        </p:spPr>
      </p:cxnSp>
      <p:sp>
        <p:nvSpPr>
          <p:cNvPr id="1884" name="Google Shape;1884;p143"/>
          <p:cNvSpPr/>
          <p:nvPr/>
        </p:nvSpPr>
        <p:spPr>
          <a:xfrm>
            <a:off x="6583433" y="5743167"/>
            <a:ext cx="1631100" cy="312900"/>
          </a:xfrm>
          <a:prstGeom prst="rect">
            <a:avLst/>
          </a:prstGeom>
          <a:solidFill>
            <a:srgbClr val="6FA8DC"/>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885" name="Google Shape;1885;p143"/>
          <p:cNvSpPr/>
          <p:nvPr/>
        </p:nvSpPr>
        <p:spPr>
          <a:xfrm>
            <a:off x="4941167" y="5743167"/>
            <a:ext cx="1642500" cy="312900"/>
          </a:xfrm>
          <a:prstGeom prst="rect">
            <a:avLst/>
          </a:prstGeom>
          <a:solidFill>
            <a:srgbClr val="9FC5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886" name="Google Shape;1886;p143"/>
          <p:cNvSpPr/>
          <p:nvPr/>
        </p:nvSpPr>
        <p:spPr>
          <a:xfrm>
            <a:off x="3367900" y="5743167"/>
            <a:ext cx="1573200" cy="312900"/>
          </a:xfrm>
          <a:prstGeom prst="rect">
            <a:avLst/>
          </a:prstGeom>
          <a:solidFill>
            <a:srgbClr val="CFE2F3"/>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887" name="Google Shape;1887;p143"/>
          <p:cNvSpPr txBox="1"/>
          <p:nvPr/>
        </p:nvSpPr>
        <p:spPr>
          <a:xfrm>
            <a:off x="3637367"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DEV</a:t>
            </a:r>
            <a:endParaRPr b="0" i="0" sz="1100" u="none" cap="none" strike="noStrike">
              <a:solidFill>
                <a:srgbClr val="000000"/>
              </a:solidFill>
              <a:latin typeface="Proxima Nova"/>
              <a:ea typeface="Proxima Nova"/>
              <a:cs typeface="Proxima Nova"/>
              <a:sym typeface="Proxima Nova"/>
            </a:endParaRPr>
          </a:p>
        </p:txBody>
      </p:sp>
      <p:sp>
        <p:nvSpPr>
          <p:cNvPr id="1888" name="Google Shape;1888;p143"/>
          <p:cNvSpPr txBox="1"/>
          <p:nvPr/>
        </p:nvSpPr>
        <p:spPr>
          <a:xfrm>
            <a:off x="5305964"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TEST</a:t>
            </a:r>
            <a:endParaRPr b="0" i="0" sz="1100" u="none" cap="none" strike="noStrike">
              <a:solidFill>
                <a:srgbClr val="000000"/>
              </a:solidFill>
              <a:latin typeface="Proxima Nova"/>
              <a:ea typeface="Proxima Nova"/>
              <a:cs typeface="Proxima Nova"/>
              <a:sym typeface="Proxima Nova"/>
            </a:endParaRPr>
          </a:p>
        </p:txBody>
      </p:sp>
      <p:sp>
        <p:nvSpPr>
          <p:cNvPr id="1889" name="Google Shape;1889;p143"/>
          <p:cNvSpPr txBox="1"/>
          <p:nvPr/>
        </p:nvSpPr>
        <p:spPr>
          <a:xfrm>
            <a:off x="6877923" y="5689431"/>
            <a:ext cx="10629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UAT</a:t>
            </a:r>
            <a:endParaRPr b="0" i="0" sz="1100" u="none" cap="none" strike="noStrike">
              <a:solidFill>
                <a:srgbClr val="000000"/>
              </a:solidFill>
              <a:latin typeface="Proxima Nova"/>
              <a:ea typeface="Proxima Nova"/>
              <a:cs typeface="Proxima Nova"/>
              <a:sym typeface="Proxima Nova"/>
            </a:endParaRPr>
          </a:p>
        </p:txBody>
      </p:sp>
      <p:cxnSp>
        <p:nvCxnSpPr>
          <p:cNvPr id="1890" name="Google Shape;1890;p143"/>
          <p:cNvCxnSpPr/>
          <p:nvPr/>
        </p:nvCxnSpPr>
        <p:spPr>
          <a:xfrm>
            <a:off x="3372413"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891" name="Google Shape;1891;p143"/>
          <p:cNvCxnSpPr/>
          <p:nvPr/>
        </p:nvCxnSpPr>
        <p:spPr>
          <a:xfrm>
            <a:off x="4937360"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892" name="Google Shape;1892;p143"/>
          <p:cNvCxnSpPr/>
          <p:nvPr/>
        </p:nvCxnSpPr>
        <p:spPr>
          <a:xfrm>
            <a:off x="6583435" y="5040829"/>
            <a:ext cx="0" cy="619200"/>
          </a:xfrm>
          <a:prstGeom prst="straightConnector1">
            <a:avLst/>
          </a:prstGeom>
          <a:noFill/>
          <a:ln cap="flat" cmpd="sng" w="9525">
            <a:solidFill>
              <a:schemeClr val="dk2"/>
            </a:solidFill>
            <a:prstDash val="dash"/>
            <a:round/>
            <a:headEnd len="sm" w="sm" type="none"/>
            <a:tailEnd len="sm" w="sm" type="none"/>
          </a:ln>
        </p:spPr>
      </p:cxnSp>
      <p:pic>
        <p:nvPicPr>
          <p:cNvPr id="1893" name="Google Shape;1893;p143"/>
          <p:cNvPicPr preferRelativeResize="0"/>
          <p:nvPr/>
        </p:nvPicPr>
        <p:blipFill rotWithShape="1">
          <a:blip r:embed="rId6">
            <a:alphaModFix/>
          </a:blip>
          <a:srcRect b="0" l="0" r="0" t="0"/>
          <a:stretch/>
        </p:blipFill>
        <p:spPr>
          <a:xfrm>
            <a:off x="3938847" y="5215500"/>
            <a:ext cx="407421" cy="404200"/>
          </a:xfrm>
          <a:prstGeom prst="rect">
            <a:avLst/>
          </a:prstGeom>
          <a:noFill/>
          <a:ln>
            <a:noFill/>
          </a:ln>
        </p:spPr>
      </p:pic>
      <p:pic>
        <p:nvPicPr>
          <p:cNvPr id="1894" name="Google Shape;1894;p143"/>
          <p:cNvPicPr preferRelativeResize="0"/>
          <p:nvPr/>
        </p:nvPicPr>
        <p:blipFill rotWithShape="1">
          <a:blip r:embed="rId6">
            <a:alphaModFix/>
          </a:blip>
          <a:srcRect b="0" l="0" r="0" t="0"/>
          <a:stretch/>
        </p:blipFill>
        <p:spPr>
          <a:xfrm>
            <a:off x="5602148" y="5215500"/>
            <a:ext cx="407421" cy="404200"/>
          </a:xfrm>
          <a:prstGeom prst="rect">
            <a:avLst/>
          </a:prstGeom>
          <a:noFill/>
          <a:ln>
            <a:noFill/>
          </a:ln>
        </p:spPr>
      </p:pic>
      <p:pic>
        <p:nvPicPr>
          <p:cNvPr id="1895" name="Google Shape;1895;p143"/>
          <p:cNvPicPr preferRelativeResize="0"/>
          <p:nvPr/>
        </p:nvPicPr>
        <p:blipFill rotWithShape="1">
          <a:blip r:embed="rId6">
            <a:alphaModFix/>
          </a:blip>
          <a:srcRect b="0" l="0" r="0" t="0"/>
          <a:stretch/>
        </p:blipFill>
        <p:spPr>
          <a:xfrm>
            <a:off x="7223692" y="5215500"/>
            <a:ext cx="407421" cy="404200"/>
          </a:xfrm>
          <a:prstGeom prst="rect">
            <a:avLst/>
          </a:prstGeom>
          <a:noFill/>
          <a:ln>
            <a:noFill/>
          </a:ln>
        </p:spPr>
      </p:pic>
      <p:pic>
        <p:nvPicPr>
          <p:cNvPr id="1896" name="Google Shape;1896;p143"/>
          <p:cNvPicPr preferRelativeResize="0"/>
          <p:nvPr/>
        </p:nvPicPr>
        <p:blipFill rotWithShape="1">
          <a:blip r:embed="rId7">
            <a:alphaModFix/>
          </a:blip>
          <a:srcRect b="0" l="0" r="0" t="0"/>
          <a:stretch/>
        </p:blipFill>
        <p:spPr>
          <a:xfrm>
            <a:off x="3971348" y="4333667"/>
            <a:ext cx="369967" cy="371500"/>
          </a:xfrm>
          <a:prstGeom prst="rect">
            <a:avLst/>
          </a:prstGeom>
          <a:noFill/>
          <a:ln>
            <a:noFill/>
          </a:ln>
        </p:spPr>
      </p:pic>
      <p:pic>
        <p:nvPicPr>
          <p:cNvPr id="1897" name="Google Shape;1897;p143"/>
          <p:cNvPicPr preferRelativeResize="0"/>
          <p:nvPr/>
        </p:nvPicPr>
        <p:blipFill rotWithShape="1">
          <a:blip r:embed="rId7">
            <a:alphaModFix/>
          </a:blip>
          <a:srcRect b="0" l="0" r="0" t="0"/>
          <a:stretch/>
        </p:blipFill>
        <p:spPr>
          <a:xfrm>
            <a:off x="5617920" y="4333667"/>
            <a:ext cx="369967" cy="371500"/>
          </a:xfrm>
          <a:prstGeom prst="rect">
            <a:avLst/>
          </a:prstGeom>
          <a:noFill/>
          <a:ln>
            <a:noFill/>
          </a:ln>
        </p:spPr>
      </p:pic>
      <p:pic>
        <p:nvPicPr>
          <p:cNvPr id="1898" name="Google Shape;1898;p143"/>
          <p:cNvPicPr preferRelativeResize="0"/>
          <p:nvPr/>
        </p:nvPicPr>
        <p:blipFill rotWithShape="1">
          <a:blip r:embed="rId7">
            <a:alphaModFix/>
          </a:blip>
          <a:srcRect b="0" l="0" r="0" t="0"/>
          <a:stretch/>
        </p:blipFill>
        <p:spPr>
          <a:xfrm>
            <a:off x="7243520" y="4333667"/>
            <a:ext cx="369967" cy="37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44"/>
          <p:cNvSpPr/>
          <p:nvPr/>
        </p:nvSpPr>
        <p:spPr>
          <a:xfrm>
            <a:off x="9078975" y="1473484"/>
            <a:ext cx="1784400" cy="944100"/>
          </a:xfrm>
          <a:prstGeom prst="wedgeRectCallout">
            <a:avLst>
              <a:gd fmla="val -57015" name="adj1"/>
              <a:gd fmla="val 31308" name="adj2"/>
            </a:avLst>
          </a:prstGeom>
          <a:solidFill>
            <a:srgbClr val="D9D2E9"/>
          </a:solidFill>
          <a:ln cap="flat" cmpd="sng" w="9525">
            <a:solidFill>
              <a:srgbClr val="3B0083"/>
            </a:solidFill>
            <a:prstDash val="dot"/>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0" i="0" lang="en" sz="1300" u="none" cap="none" strike="noStrike">
                <a:solidFill>
                  <a:srgbClr val="3B0083"/>
                </a:solidFill>
                <a:latin typeface="Overpass"/>
                <a:ea typeface="Overpass"/>
                <a:cs typeface="Overpass"/>
                <a:sym typeface="Overpass"/>
              </a:rPr>
              <a:t>ServiceNow</a:t>
            </a:r>
            <a:endParaRPr b="0" i="0" sz="1300" u="none" cap="none" strike="noStrike">
              <a:solidFill>
                <a:srgbClr val="3B0083"/>
              </a:solidFill>
              <a:latin typeface="Overpass"/>
              <a:ea typeface="Overpass"/>
              <a:cs typeface="Overpass"/>
              <a:sym typeface="Overpass"/>
            </a:endParaRPr>
          </a:p>
          <a:p>
            <a:pPr indent="0" lvl="0" marL="0" marR="0" rtl="0" algn="l">
              <a:lnSpc>
                <a:spcPct val="100000"/>
              </a:lnSpc>
              <a:spcBef>
                <a:spcPts val="0"/>
              </a:spcBef>
              <a:spcAft>
                <a:spcPts val="0"/>
              </a:spcAft>
              <a:buClr>
                <a:schemeClr val="dk1"/>
              </a:buClr>
              <a:buSzPts val="1500"/>
              <a:buFont typeface="Arial"/>
              <a:buNone/>
            </a:pPr>
            <a:r>
              <a:rPr b="0" i="0" lang="en" sz="1300" u="none" cap="none" strike="noStrike">
                <a:solidFill>
                  <a:srgbClr val="3B0083"/>
                </a:solidFill>
                <a:latin typeface="Overpass"/>
                <a:ea typeface="Overpass"/>
                <a:cs typeface="Overpass"/>
                <a:sym typeface="Overpass"/>
              </a:rPr>
              <a:t>JIRA Service Desk</a:t>
            </a:r>
            <a:br>
              <a:rPr b="0" i="0" lang="en" sz="1300" u="none" cap="none" strike="noStrike">
                <a:solidFill>
                  <a:srgbClr val="3B0083"/>
                </a:solidFill>
                <a:latin typeface="Overpass"/>
                <a:ea typeface="Overpass"/>
                <a:cs typeface="Overpass"/>
                <a:sym typeface="Overpass"/>
              </a:rPr>
            </a:br>
            <a:r>
              <a:rPr b="0" i="0" lang="en" sz="1300" u="none" cap="none" strike="noStrike">
                <a:solidFill>
                  <a:srgbClr val="3B0083"/>
                </a:solidFill>
                <a:latin typeface="Overpass"/>
                <a:ea typeface="Overpass"/>
                <a:cs typeface="Overpass"/>
                <a:sym typeface="Overpass"/>
              </a:rPr>
              <a:t>Zendesk</a:t>
            </a:r>
            <a:endParaRPr b="0" i="0" sz="1300" u="none" cap="none" strike="noStrike">
              <a:solidFill>
                <a:srgbClr val="3B0083"/>
              </a:solidFill>
              <a:latin typeface="Overpass"/>
              <a:ea typeface="Overpass"/>
              <a:cs typeface="Overpass"/>
              <a:sym typeface="Overpass"/>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3B0083"/>
                </a:solidFill>
                <a:latin typeface="Overpass"/>
                <a:ea typeface="Overpass"/>
                <a:cs typeface="Overpass"/>
                <a:sym typeface="Overpass"/>
              </a:rPr>
              <a:t>BMC Remedy</a:t>
            </a:r>
            <a:endParaRPr b="0" i="0" sz="1900" u="none" cap="none" strike="noStrike">
              <a:solidFill>
                <a:srgbClr val="3B0083"/>
              </a:solidFill>
              <a:latin typeface="Arial"/>
              <a:ea typeface="Arial"/>
              <a:cs typeface="Arial"/>
              <a:sym typeface="Arial"/>
            </a:endParaRPr>
          </a:p>
        </p:txBody>
      </p:sp>
      <p:sp>
        <p:nvSpPr>
          <p:cNvPr id="1904" name="Google Shape;1904;p144"/>
          <p:cNvSpPr/>
          <p:nvPr/>
        </p:nvSpPr>
        <p:spPr>
          <a:xfrm>
            <a:off x="6583433" y="5743167"/>
            <a:ext cx="1631100" cy="312900"/>
          </a:xfrm>
          <a:prstGeom prst="rect">
            <a:avLst/>
          </a:prstGeom>
          <a:solidFill>
            <a:srgbClr val="6FA8DC"/>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05" name="Google Shape;1905;p144"/>
          <p:cNvSpPr/>
          <p:nvPr/>
        </p:nvSpPr>
        <p:spPr>
          <a:xfrm>
            <a:off x="8363467" y="4080267"/>
            <a:ext cx="25041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906" name="Google Shape;1906;p144"/>
          <p:cNvSpPr/>
          <p:nvPr/>
        </p:nvSpPr>
        <p:spPr>
          <a:xfrm>
            <a:off x="8363467" y="4949467"/>
            <a:ext cx="25041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907" name="Google Shape;1907;p144"/>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908" name="Google Shape;1908;p144"/>
          <p:cNvSpPr txBox="1"/>
          <p:nvPr>
            <p:ph type="title"/>
          </p:nvPr>
        </p:nvSpPr>
        <p:spPr>
          <a:xfrm>
            <a:off x="1102200" y="33"/>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CONTINUOUS DELIVERY PIPELINE</a:t>
            </a:r>
            <a:endParaRPr/>
          </a:p>
        </p:txBody>
      </p:sp>
      <p:pic>
        <p:nvPicPr>
          <p:cNvPr descr="Icon_RH_People_Adult-VNeck_RGB_Flat.png" id="1909" name="Google Shape;1909;p144"/>
          <p:cNvPicPr preferRelativeResize="0"/>
          <p:nvPr/>
        </p:nvPicPr>
        <p:blipFill rotWithShape="1">
          <a:blip r:embed="rId3">
            <a:alphaModFix/>
          </a:blip>
          <a:srcRect b="0" l="0" r="0" t="0"/>
          <a:stretch/>
        </p:blipFill>
        <p:spPr>
          <a:xfrm>
            <a:off x="2004919" y="1871799"/>
            <a:ext cx="306167" cy="473233"/>
          </a:xfrm>
          <a:prstGeom prst="rect">
            <a:avLst/>
          </a:prstGeom>
          <a:noFill/>
          <a:ln>
            <a:noFill/>
          </a:ln>
        </p:spPr>
      </p:pic>
      <p:pic>
        <p:nvPicPr>
          <p:cNvPr descr="Icon_RH_Hardware_Storage-A-Single_RGB_Flat.png" id="1910" name="Google Shape;1910;p144"/>
          <p:cNvPicPr preferRelativeResize="0"/>
          <p:nvPr/>
        </p:nvPicPr>
        <p:blipFill rotWithShape="1">
          <a:blip r:embed="rId4">
            <a:alphaModFix/>
          </a:blip>
          <a:srcRect b="0" l="0" r="0" t="0"/>
          <a:stretch/>
        </p:blipFill>
        <p:spPr>
          <a:xfrm>
            <a:off x="2983643" y="2043241"/>
            <a:ext cx="557908" cy="295489"/>
          </a:xfrm>
          <a:prstGeom prst="rect">
            <a:avLst/>
          </a:prstGeom>
          <a:noFill/>
          <a:ln>
            <a:noFill/>
          </a:ln>
        </p:spPr>
      </p:pic>
      <p:pic>
        <p:nvPicPr>
          <p:cNvPr descr="Icon_RH_Hardware_Storage-A-Single_RGB_Flat.png" id="1911" name="Google Shape;1911;p144"/>
          <p:cNvPicPr preferRelativeResize="0"/>
          <p:nvPr/>
        </p:nvPicPr>
        <p:blipFill rotWithShape="1">
          <a:blip r:embed="rId4">
            <a:alphaModFix/>
          </a:blip>
          <a:srcRect b="0" l="0" r="0" t="0"/>
          <a:stretch/>
        </p:blipFill>
        <p:spPr>
          <a:xfrm>
            <a:off x="4740352" y="2043241"/>
            <a:ext cx="557908" cy="295489"/>
          </a:xfrm>
          <a:prstGeom prst="rect">
            <a:avLst/>
          </a:prstGeom>
          <a:noFill/>
          <a:ln>
            <a:noFill/>
          </a:ln>
        </p:spPr>
      </p:pic>
      <p:sp>
        <p:nvSpPr>
          <p:cNvPr id="1912" name="Google Shape;1912;p144"/>
          <p:cNvSpPr txBox="1"/>
          <p:nvPr/>
        </p:nvSpPr>
        <p:spPr>
          <a:xfrm>
            <a:off x="1491031"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DEVELOPER</a:t>
            </a:r>
            <a:endParaRPr b="0" i="0" sz="1200" u="none" cap="none" strike="noStrike">
              <a:solidFill>
                <a:srgbClr val="000000"/>
              </a:solidFill>
              <a:latin typeface="Proxima Nova"/>
              <a:ea typeface="Proxima Nova"/>
              <a:cs typeface="Proxima Nova"/>
              <a:sym typeface="Proxima Nova"/>
            </a:endParaRPr>
          </a:p>
        </p:txBody>
      </p:sp>
      <p:sp>
        <p:nvSpPr>
          <p:cNvPr id="1913" name="Google Shape;1913;p144"/>
          <p:cNvSpPr txBox="1"/>
          <p:nvPr/>
        </p:nvSpPr>
        <p:spPr>
          <a:xfrm>
            <a:off x="2576383"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GIT SERVER</a:t>
            </a:r>
            <a:endParaRPr b="0" i="0" sz="1200" u="none" cap="none" strike="noStrike">
              <a:solidFill>
                <a:srgbClr val="000000"/>
              </a:solidFill>
              <a:latin typeface="Proxima Nova"/>
              <a:ea typeface="Proxima Nova"/>
              <a:cs typeface="Proxima Nova"/>
              <a:sym typeface="Proxima Nova"/>
            </a:endParaRPr>
          </a:p>
        </p:txBody>
      </p:sp>
      <p:sp>
        <p:nvSpPr>
          <p:cNvPr id="1914" name="Google Shape;1914;p144"/>
          <p:cNvSpPr txBox="1"/>
          <p:nvPr/>
        </p:nvSpPr>
        <p:spPr>
          <a:xfrm>
            <a:off x="3999633" y="1508717"/>
            <a:ext cx="19800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ARTIFACT REPOSITORY</a:t>
            </a:r>
            <a:endParaRPr b="0" i="0" sz="1200" u="none" cap="none" strike="noStrike">
              <a:solidFill>
                <a:srgbClr val="000000"/>
              </a:solidFill>
              <a:latin typeface="Proxima Nova"/>
              <a:ea typeface="Proxima Nova"/>
              <a:cs typeface="Proxima Nova"/>
              <a:sym typeface="Proxima Nova"/>
            </a:endParaRPr>
          </a:p>
        </p:txBody>
      </p:sp>
      <p:sp>
        <p:nvSpPr>
          <p:cNvPr id="1915" name="Google Shape;1915;p144"/>
          <p:cNvSpPr/>
          <p:nvPr/>
        </p:nvSpPr>
        <p:spPr>
          <a:xfrm>
            <a:off x="1666267" y="2473367"/>
            <a:ext cx="9201300" cy="1527300"/>
          </a:xfrm>
          <a:prstGeom prst="rect">
            <a:avLst/>
          </a:prstGeom>
          <a:solidFill>
            <a:srgbClr val="D9EA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CI/CD PIPELINE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(JENKINS)</a:t>
            </a:r>
            <a:endParaRPr b="1" i="0" sz="1200" u="none" cap="none" strike="noStrike">
              <a:solidFill>
                <a:srgbClr val="000000"/>
              </a:solidFill>
              <a:latin typeface="Proxima Nova"/>
              <a:ea typeface="Proxima Nova"/>
              <a:cs typeface="Proxima Nova"/>
              <a:sym typeface="Proxima Nova"/>
            </a:endParaRPr>
          </a:p>
        </p:txBody>
      </p:sp>
      <p:pic>
        <p:nvPicPr>
          <p:cNvPr descr="Icon_RH_Object_Gear-Group_RGB_Flat.png" id="1916" name="Google Shape;1916;p144"/>
          <p:cNvPicPr preferRelativeResize="0"/>
          <p:nvPr/>
        </p:nvPicPr>
        <p:blipFill rotWithShape="1">
          <a:blip r:embed="rId5">
            <a:alphaModFix/>
          </a:blip>
          <a:srcRect b="0" l="0" r="0" t="0"/>
          <a:stretch/>
        </p:blipFill>
        <p:spPr>
          <a:xfrm>
            <a:off x="3873807" y="2772601"/>
            <a:ext cx="557906" cy="602029"/>
          </a:xfrm>
          <a:prstGeom prst="rect">
            <a:avLst/>
          </a:prstGeom>
          <a:noFill/>
          <a:ln>
            <a:noFill/>
          </a:ln>
        </p:spPr>
      </p:pic>
      <p:pic>
        <p:nvPicPr>
          <p:cNvPr descr="Icon_RH_Object_Gear-Group_RGB_Flat.png" id="1917" name="Google Shape;1917;p144"/>
          <p:cNvPicPr preferRelativeResize="0"/>
          <p:nvPr/>
        </p:nvPicPr>
        <p:blipFill rotWithShape="1">
          <a:blip r:embed="rId5">
            <a:alphaModFix/>
          </a:blip>
          <a:srcRect b="0" l="0" r="0" t="0"/>
          <a:stretch/>
        </p:blipFill>
        <p:spPr>
          <a:xfrm>
            <a:off x="5525921" y="2772601"/>
            <a:ext cx="557906" cy="602029"/>
          </a:xfrm>
          <a:prstGeom prst="rect">
            <a:avLst/>
          </a:prstGeom>
          <a:noFill/>
          <a:ln>
            <a:noFill/>
          </a:ln>
        </p:spPr>
      </p:pic>
      <p:pic>
        <p:nvPicPr>
          <p:cNvPr descr="Icon_RH_Object_Gear-Group_RGB_Flat.png" id="1918" name="Google Shape;1918;p144"/>
          <p:cNvPicPr preferRelativeResize="0"/>
          <p:nvPr/>
        </p:nvPicPr>
        <p:blipFill rotWithShape="1">
          <a:blip r:embed="rId5">
            <a:alphaModFix/>
          </a:blip>
          <a:srcRect b="0" l="0" r="0" t="0"/>
          <a:stretch/>
        </p:blipFill>
        <p:spPr>
          <a:xfrm>
            <a:off x="7151521" y="2772601"/>
            <a:ext cx="557906" cy="602029"/>
          </a:xfrm>
          <a:prstGeom prst="rect">
            <a:avLst/>
          </a:prstGeom>
          <a:noFill/>
          <a:ln>
            <a:noFill/>
          </a:ln>
        </p:spPr>
      </p:pic>
      <p:sp>
        <p:nvSpPr>
          <p:cNvPr id="1919" name="Google Shape;1919;p144"/>
          <p:cNvSpPr txBox="1"/>
          <p:nvPr/>
        </p:nvSpPr>
        <p:spPr>
          <a:xfrm>
            <a:off x="3322560" y="3313547"/>
            <a:ext cx="16605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IMAGE BUILD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&amp; DEPLOY</a:t>
            </a:r>
            <a:endParaRPr b="0" i="0" sz="1200" u="none" cap="none" strike="noStrike">
              <a:solidFill>
                <a:srgbClr val="000000"/>
              </a:solidFill>
              <a:latin typeface="Proxima Nova"/>
              <a:ea typeface="Proxima Nova"/>
              <a:cs typeface="Proxima Nova"/>
              <a:sym typeface="Proxima Nova"/>
            </a:endParaRPr>
          </a:p>
        </p:txBody>
      </p:sp>
      <p:sp>
        <p:nvSpPr>
          <p:cNvPr id="1920" name="Google Shape;1920;p144"/>
          <p:cNvSpPr/>
          <p:nvPr/>
        </p:nvSpPr>
        <p:spPr>
          <a:xfrm>
            <a:off x="1666133" y="4080267"/>
            <a:ext cx="65484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921" name="Google Shape;1921;p144"/>
          <p:cNvSpPr/>
          <p:nvPr/>
        </p:nvSpPr>
        <p:spPr>
          <a:xfrm>
            <a:off x="1666281" y="4949467"/>
            <a:ext cx="65484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922" name="Google Shape;1922;p144"/>
          <p:cNvSpPr txBox="1"/>
          <p:nvPr/>
        </p:nvSpPr>
        <p:spPr>
          <a:xfrm>
            <a:off x="8369368" y="1845617"/>
            <a:ext cx="7095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GO</a:t>
            </a:r>
            <a:br>
              <a:rPr b="1" i="0" lang="en" sz="1200" u="none" cap="none" strike="noStrike">
                <a:solidFill>
                  <a:srgbClr val="000000"/>
                </a:solidFill>
                <a:latin typeface="Proxima Nova"/>
                <a:ea typeface="Proxima Nova"/>
                <a:cs typeface="Proxima Nova"/>
                <a:sym typeface="Proxima Nova"/>
              </a:rPr>
            </a:br>
            <a:r>
              <a:rPr b="1" i="0" lang="en" sz="1200" u="none" cap="none" strike="noStrike">
                <a:solidFill>
                  <a:srgbClr val="000000"/>
                </a:solidFill>
                <a:latin typeface="Proxima Nova"/>
                <a:ea typeface="Proxima Nova"/>
                <a:cs typeface="Proxima Nova"/>
                <a:sym typeface="Proxima Nova"/>
              </a:rPr>
              <a:t>LIVE?</a:t>
            </a:r>
            <a:endParaRPr b="1" i="0" sz="1200" u="none" cap="none" strike="noStrike">
              <a:solidFill>
                <a:srgbClr val="000000"/>
              </a:solidFill>
              <a:latin typeface="Proxima Nova"/>
              <a:ea typeface="Proxima Nova"/>
              <a:cs typeface="Proxima Nova"/>
              <a:sym typeface="Proxima Nova"/>
            </a:endParaRPr>
          </a:p>
        </p:txBody>
      </p:sp>
      <p:cxnSp>
        <p:nvCxnSpPr>
          <p:cNvPr id="1923" name="Google Shape;1923;p144"/>
          <p:cNvCxnSpPr/>
          <p:nvPr/>
        </p:nvCxnSpPr>
        <p:spPr>
          <a:xfrm>
            <a:off x="2445967" y="2165124"/>
            <a:ext cx="438300" cy="0"/>
          </a:xfrm>
          <a:prstGeom prst="straightConnector1">
            <a:avLst/>
          </a:prstGeom>
          <a:noFill/>
          <a:ln cap="flat" cmpd="sng" w="9525">
            <a:solidFill>
              <a:srgbClr val="666666"/>
            </a:solidFill>
            <a:prstDash val="solid"/>
            <a:round/>
            <a:headEnd len="sm" w="sm" type="none"/>
            <a:tailEnd len="med" w="med" type="triangle"/>
          </a:ln>
        </p:spPr>
      </p:cxnSp>
      <p:cxnSp>
        <p:nvCxnSpPr>
          <p:cNvPr id="1924" name="Google Shape;1924;p144"/>
          <p:cNvCxnSpPr/>
          <p:nvPr/>
        </p:nvCxnSpPr>
        <p:spPr>
          <a:xfrm>
            <a:off x="4152833"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925" name="Google Shape;1925;p144"/>
          <p:cNvCxnSpPr/>
          <p:nvPr/>
        </p:nvCxnSpPr>
        <p:spPr>
          <a:xfrm>
            <a:off x="4152833"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26" name="Google Shape;1926;p144"/>
          <p:cNvCxnSpPr/>
          <p:nvPr/>
        </p:nvCxnSpPr>
        <p:spPr>
          <a:xfrm>
            <a:off x="5804940"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927" name="Google Shape;1927;p144"/>
          <p:cNvCxnSpPr/>
          <p:nvPr/>
        </p:nvCxnSpPr>
        <p:spPr>
          <a:xfrm>
            <a:off x="5804935"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28" name="Google Shape;1928;p144"/>
          <p:cNvCxnSpPr/>
          <p:nvPr/>
        </p:nvCxnSpPr>
        <p:spPr>
          <a:xfrm>
            <a:off x="7430521"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29" name="Google Shape;1929;p144"/>
          <p:cNvCxnSpPr/>
          <p:nvPr/>
        </p:nvCxnSpPr>
        <p:spPr>
          <a:xfrm>
            <a:off x="7430533" y="3874567"/>
            <a:ext cx="0" cy="369300"/>
          </a:xfrm>
          <a:prstGeom prst="straightConnector1">
            <a:avLst/>
          </a:prstGeom>
          <a:noFill/>
          <a:ln cap="flat" cmpd="sng" w="9525">
            <a:solidFill>
              <a:srgbClr val="666666"/>
            </a:solidFill>
            <a:prstDash val="solid"/>
            <a:round/>
            <a:headEnd len="sm" w="sm" type="none"/>
            <a:tailEnd len="med" w="med" type="triangle"/>
          </a:ln>
        </p:spPr>
      </p:cxnSp>
      <p:sp>
        <p:nvSpPr>
          <p:cNvPr id="1930" name="Google Shape;1930;p144"/>
          <p:cNvSpPr txBox="1"/>
          <p:nvPr/>
        </p:nvSpPr>
        <p:spPr>
          <a:xfrm>
            <a:off x="51222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TEST</a:t>
            </a:r>
            <a:endParaRPr b="0" i="0" sz="1200" u="none" cap="none" strike="noStrike">
              <a:solidFill>
                <a:srgbClr val="000000"/>
              </a:solidFill>
              <a:latin typeface="Proxima Nova"/>
              <a:ea typeface="Proxima Nova"/>
              <a:cs typeface="Proxima Nova"/>
              <a:sym typeface="Proxima Nova"/>
            </a:endParaRPr>
          </a:p>
        </p:txBody>
      </p:sp>
      <p:sp>
        <p:nvSpPr>
          <p:cNvPr id="1931" name="Google Shape;1931;p144"/>
          <p:cNvSpPr txBox="1"/>
          <p:nvPr/>
        </p:nvSpPr>
        <p:spPr>
          <a:xfrm>
            <a:off x="67478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UAT</a:t>
            </a:r>
            <a:endParaRPr b="0" i="0" sz="1200" u="none" cap="none" strike="noStrike">
              <a:solidFill>
                <a:srgbClr val="000000"/>
              </a:solidFill>
              <a:latin typeface="Proxima Nova"/>
              <a:ea typeface="Proxima Nova"/>
              <a:cs typeface="Proxima Nova"/>
              <a:sym typeface="Proxima Nova"/>
            </a:endParaRPr>
          </a:p>
        </p:txBody>
      </p:sp>
      <p:cxnSp>
        <p:nvCxnSpPr>
          <p:cNvPr id="1932" name="Google Shape;1932;p144"/>
          <p:cNvCxnSpPr/>
          <p:nvPr/>
        </p:nvCxnSpPr>
        <p:spPr>
          <a:xfrm>
            <a:off x="4557361" y="3073616"/>
            <a:ext cx="795600" cy="0"/>
          </a:xfrm>
          <a:prstGeom prst="straightConnector1">
            <a:avLst/>
          </a:prstGeom>
          <a:noFill/>
          <a:ln cap="flat" cmpd="sng" w="9525">
            <a:solidFill>
              <a:srgbClr val="666666"/>
            </a:solidFill>
            <a:prstDash val="solid"/>
            <a:round/>
            <a:headEnd len="sm" w="sm" type="none"/>
            <a:tailEnd len="med" w="med" type="triangle"/>
          </a:ln>
        </p:spPr>
      </p:cxnSp>
      <p:cxnSp>
        <p:nvCxnSpPr>
          <p:cNvPr id="1933" name="Google Shape;1933;p144"/>
          <p:cNvCxnSpPr/>
          <p:nvPr/>
        </p:nvCxnSpPr>
        <p:spPr>
          <a:xfrm>
            <a:off x="6215209" y="3073616"/>
            <a:ext cx="793200" cy="0"/>
          </a:xfrm>
          <a:prstGeom prst="straightConnector1">
            <a:avLst/>
          </a:prstGeom>
          <a:noFill/>
          <a:ln cap="flat" cmpd="sng" w="9525">
            <a:solidFill>
              <a:srgbClr val="666666"/>
            </a:solidFill>
            <a:prstDash val="solid"/>
            <a:round/>
            <a:headEnd len="sm" w="sm" type="none"/>
            <a:tailEnd len="med" w="med" type="triangle"/>
          </a:ln>
        </p:spPr>
      </p:cxnSp>
      <p:cxnSp>
        <p:nvCxnSpPr>
          <p:cNvPr id="1934" name="Google Shape;1934;p144"/>
          <p:cNvCxnSpPr/>
          <p:nvPr/>
        </p:nvCxnSpPr>
        <p:spPr>
          <a:xfrm>
            <a:off x="7843828" y="3073616"/>
            <a:ext cx="895200" cy="900"/>
          </a:xfrm>
          <a:prstGeom prst="straightConnector1">
            <a:avLst/>
          </a:prstGeom>
          <a:noFill/>
          <a:ln cap="flat" cmpd="sng" w="9525">
            <a:solidFill>
              <a:srgbClr val="666666"/>
            </a:solidFill>
            <a:prstDash val="solid"/>
            <a:round/>
            <a:headEnd len="sm" w="sm" type="none"/>
            <a:tailEnd len="med" w="med" type="triangle"/>
          </a:ln>
        </p:spPr>
      </p:cxnSp>
      <p:cxnSp>
        <p:nvCxnSpPr>
          <p:cNvPr id="1935" name="Google Shape;1935;p144"/>
          <p:cNvCxnSpPr/>
          <p:nvPr/>
        </p:nvCxnSpPr>
        <p:spPr>
          <a:xfrm>
            <a:off x="8285614" y="4094400"/>
            <a:ext cx="0" cy="1667100"/>
          </a:xfrm>
          <a:prstGeom prst="straightConnector1">
            <a:avLst/>
          </a:prstGeom>
          <a:noFill/>
          <a:ln cap="flat" cmpd="sng" w="9525">
            <a:solidFill>
              <a:schemeClr val="dk2"/>
            </a:solidFill>
            <a:prstDash val="dash"/>
            <a:round/>
            <a:headEnd len="sm" w="sm" type="none"/>
            <a:tailEnd len="sm" w="sm" type="none"/>
          </a:ln>
        </p:spPr>
      </p:cxnSp>
      <p:cxnSp>
        <p:nvCxnSpPr>
          <p:cNvPr id="1936" name="Google Shape;1936;p144"/>
          <p:cNvCxnSpPr/>
          <p:nvPr/>
        </p:nvCxnSpPr>
        <p:spPr>
          <a:xfrm flipH="1" rot="5400000">
            <a:off x="3568215" y="2245581"/>
            <a:ext cx="524700" cy="397200"/>
          </a:xfrm>
          <a:prstGeom prst="bentConnector2">
            <a:avLst/>
          </a:prstGeom>
          <a:noFill/>
          <a:ln cap="flat" cmpd="sng" w="9525">
            <a:solidFill>
              <a:schemeClr val="dk2"/>
            </a:solidFill>
            <a:prstDash val="solid"/>
            <a:round/>
            <a:headEnd len="med" w="med" type="triangle"/>
            <a:tailEnd len="sm" w="sm" type="none"/>
          </a:ln>
        </p:spPr>
      </p:cxnSp>
      <p:cxnSp>
        <p:nvCxnSpPr>
          <p:cNvPr id="1937" name="Google Shape;1937;p144"/>
          <p:cNvCxnSpPr/>
          <p:nvPr/>
        </p:nvCxnSpPr>
        <p:spPr>
          <a:xfrm rot="-5400000">
            <a:off x="4134818" y="2245581"/>
            <a:ext cx="524700" cy="397200"/>
          </a:xfrm>
          <a:prstGeom prst="bentConnector2">
            <a:avLst/>
          </a:prstGeom>
          <a:noFill/>
          <a:ln cap="flat" cmpd="sng" w="9525">
            <a:solidFill>
              <a:schemeClr val="dk2"/>
            </a:solidFill>
            <a:prstDash val="solid"/>
            <a:round/>
            <a:headEnd len="med" w="med" type="triangle"/>
            <a:tailEnd len="med" w="med" type="triangle"/>
          </a:ln>
        </p:spPr>
      </p:cxnSp>
      <p:pic>
        <p:nvPicPr>
          <p:cNvPr descr="Icon_RH_People_Adult-VNeck_RGB_Flat.png" id="1938" name="Google Shape;1938;p144"/>
          <p:cNvPicPr preferRelativeResize="0"/>
          <p:nvPr/>
        </p:nvPicPr>
        <p:blipFill rotWithShape="1">
          <a:blip r:embed="rId3">
            <a:alphaModFix/>
          </a:blip>
          <a:srcRect b="0" l="0" r="0" t="0"/>
          <a:stretch/>
        </p:blipFill>
        <p:spPr>
          <a:xfrm>
            <a:off x="8111668" y="1871799"/>
            <a:ext cx="306167" cy="473233"/>
          </a:xfrm>
          <a:prstGeom prst="rect">
            <a:avLst/>
          </a:prstGeom>
          <a:noFill/>
          <a:ln>
            <a:noFill/>
          </a:ln>
        </p:spPr>
      </p:pic>
      <p:cxnSp>
        <p:nvCxnSpPr>
          <p:cNvPr id="1939" name="Google Shape;1939;p144"/>
          <p:cNvCxnSpPr/>
          <p:nvPr/>
        </p:nvCxnSpPr>
        <p:spPr>
          <a:xfrm>
            <a:off x="8266151" y="2408867"/>
            <a:ext cx="0" cy="666300"/>
          </a:xfrm>
          <a:prstGeom prst="straightConnector1">
            <a:avLst/>
          </a:prstGeom>
          <a:noFill/>
          <a:ln cap="flat" cmpd="sng" w="9525">
            <a:solidFill>
              <a:schemeClr val="dk2"/>
            </a:solidFill>
            <a:prstDash val="dot"/>
            <a:round/>
            <a:headEnd len="sm" w="sm" type="none"/>
            <a:tailEnd len="sm" w="sm" type="none"/>
          </a:ln>
        </p:spPr>
      </p:cxnSp>
      <p:sp>
        <p:nvSpPr>
          <p:cNvPr id="1940" name="Google Shape;1940;p144"/>
          <p:cNvSpPr txBox="1"/>
          <p:nvPr/>
        </p:nvSpPr>
        <p:spPr>
          <a:xfrm>
            <a:off x="7416061" y="1508719"/>
            <a:ext cx="1650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RELEASE MANAGER</a:t>
            </a:r>
            <a:endParaRPr b="0" i="0" sz="1200" u="none" cap="none" strike="noStrike">
              <a:solidFill>
                <a:srgbClr val="000000"/>
              </a:solidFill>
              <a:latin typeface="Proxima Nova"/>
              <a:ea typeface="Proxima Nova"/>
              <a:cs typeface="Proxima Nova"/>
              <a:sym typeface="Proxima Nova"/>
            </a:endParaRPr>
          </a:p>
        </p:txBody>
      </p:sp>
      <p:sp>
        <p:nvSpPr>
          <p:cNvPr id="1941" name="Google Shape;1941;p144"/>
          <p:cNvSpPr txBox="1"/>
          <p:nvPr/>
        </p:nvSpPr>
        <p:spPr>
          <a:xfrm>
            <a:off x="1665397"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NON-PROD</a:t>
            </a:r>
            <a:endParaRPr b="0" i="0" sz="1900" u="none" cap="none" strike="noStrike">
              <a:solidFill>
                <a:srgbClr val="000000"/>
              </a:solidFill>
              <a:latin typeface="Arial"/>
              <a:ea typeface="Arial"/>
              <a:cs typeface="Arial"/>
              <a:sym typeface="Arial"/>
            </a:endParaRPr>
          </a:p>
        </p:txBody>
      </p:sp>
      <p:sp>
        <p:nvSpPr>
          <p:cNvPr id="1942" name="Google Shape;1942;p144"/>
          <p:cNvSpPr txBox="1"/>
          <p:nvPr/>
        </p:nvSpPr>
        <p:spPr>
          <a:xfrm>
            <a:off x="9819752"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PROD</a:t>
            </a:r>
            <a:endParaRPr b="0" i="0" sz="1900" u="none" cap="none" strike="noStrike">
              <a:solidFill>
                <a:srgbClr val="000000"/>
              </a:solidFill>
              <a:latin typeface="Arial"/>
              <a:ea typeface="Arial"/>
              <a:cs typeface="Arial"/>
              <a:sym typeface="Arial"/>
            </a:endParaRPr>
          </a:p>
        </p:txBody>
      </p:sp>
      <p:cxnSp>
        <p:nvCxnSpPr>
          <p:cNvPr id="1943" name="Google Shape;1943;p144"/>
          <p:cNvCxnSpPr/>
          <p:nvPr/>
        </p:nvCxnSpPr>
        <p:spPr>
          <a:xfrm>
            <a:off x="4511873" y="4514685"/>
            <a:ext cx="959700" cy="0"/>
          </a:xfrm>
          <a:prstGeom prst="straightConnector1">
            <a:avLst/>
          </a:prstGeom>
          <a:noFill/>
          <a:ln cap="flat" cmpd="sng" w="9525">
            <a:solidFill>
              <a:schemeClr val="dk2"/>
            </a:solidFill>
            <a:prstDash val="dot"/>
            <a:round/>
            <a:headEnd len="sm" w="sm" type="none"/>
            <a:tailEnd len="med" w="med" type="triangle"/>
          </a:ln>
        </p:spPr>
      </p:cxnSp>
      <p:cxnSp>
        <p:nvCxnSpPr>
          <p:cNvPr id="1944" name="Google Shape;1944;p144"/>
          <p:cNvCxnSpPr/>
          <p:nvPr/>
        </p:nvCxnSpPr>
        <p:spPr>
          <a:xfrm>
            <a:off x="6169720" y="4514685"/>
            <a:ext cx="935700" cy="0"/>
          </a:xfrm>
          <a:prstGeom prst="straightConnector1">
            <a:avLst/>
          </a:prstGeom>
          <a:noFill/>
          <a:ln cap="flat" cmpd="sng" w="9525">
            <a:solidFill>
              <a:schemeClr val="dk2"/>
            </a:solidFill>
            <a:prstDash val="dot"/>
            <a:round/>
            <a:headEnd len="sm" w="sm" type="none"/>
            <a:tailEnd len="med" w="med" type="triangle"/>
          </a:ln>
        </p:spPr>
      </p:cxnSp>
      <p:sp>
        <p:nvSpPr>
          <p:cNvPr id="1945" name="Google Shape;1945;p144"/>
          <p:cNvSpPr txBox="1"/>
          <p:nvPr/>
        </p:nvSpPr>
        <p:spPr>
          <a:xfrm>
            <a:off x="8673920" y="2555203"/>
            <a:ext cx="709500" cy="873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
        <p:nvSpPr>
          <p:cNvPr id="1946" name="Google Shape;1946;p144"/>
          <p:cNvSpPr/>
          <p:nvPr/>
        </p:nvSpPr>
        <p:spPr>
          <a:xfrm>
            <a:off x="4941167" y="5743167"/>
            <a:ext cx="1642500" cy="312900"/>
          </a:xfrm>
          <a:prstGeom prst="rect">
            <a:avLst/>
          </a:prstGeom>
          <a:solidFill>
            <a:srgbClr val="9FC5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47" name="Google Shape;1947;p144"/>
          <p:cNvSpPr/>
          <p:nvPr/>
        </p:nvSpPr>
        <p:spPr>
          <a:xfrm>
            <a:off x="3367900" y="5743167"/>
            <a:ext cx="1573200" cy="312900"/>
          </a:xfrm>
          <a:prstGeom prst="rect">
            <a:avLst/>
          </a:prstGeom>
          <a:solidFill>
            <a:srgbClr val="CFE2F3"/>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48" name="Google Shape;1948;p144"/>
          <p:cNvSpPr txBox="1"/>
          <p:nvPr/>
        </p:nvSpPr>
        <p:spPr>
          <a:xfrm>
            <a:off x="3637367"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DEV</a:t>
            </a:r>
            <a:endParaRPr b="0" i="0" sz="1100" u="none" cap="none" strike="noStrike">
              <a:solidFill>
                <a:srgbClr val="000000"/>
              </a:solidFill>
              <a:latin typeface="Proxima Nova"/>
              <a:ea typeface="Proxima Nova"/>
              <a:cs typeface="Proxima Nova"/>
              <a:sym typeface="Proxima Nova"/>
            </a:endParaRPr>
          </a:p>
        </p:txBody>
      </p:sp>
      <p:sp>
        <p:nvSpPr>
          <p:cNvPr id="1949" name="Google Shape;1949;p144"/>
          <p:cNvSpPr txBox="1"/>
          <p:nvPr/>
        </p:nvSpPr>
        <p:spPr>
          <a:xfrm>
            <a:off x="5305964"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TEST</a:t>
            </a:r>
            <a:endParaRPr b="0" i="0" sz="1100" u="none" cap="none" strike="noStrike">
              <a:solidFill>
                <a:srgbClr val="000000"/>
              </a:solidFill>
              <a:latin typeface="Proxima Nova"/>
              <a:ea typeface="Proxima Nova"/>
              <a:cs typeface="Proxima Nova"/>
              <a:sym typeface="Proxima Nova"/>
            </a:endParaRPr>
          </a:p>
        </p:txBody>
      </p:sp>
      <p:sp>
        <p:nvSpPr>
          <p:cNvPr id="1950" name="Google Shape;1950;p144"/>
          <p:cNvSpPr txBox="1"/>
          <p:nvPr/>
        </p:nvSpPr>
        <p:spPr>
          <a:xfrm>
            <a:off x="6877923" y="5689431"/>
            <a:ext cx="10629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UAT</a:t>
            </a:r>
            <a:endParaRPr b="0" i="0" sz="1100" u="none" cap="none" strike="noStrike">
              <a:solidFill>
                <a:srgbClr val="000000"/>
              </a:solidFill>
              <a:latin typeface="Proxima Nova"/>
              <a:ea typeface="Proxima Nova"/>
              <a:cs typeface="Proxima Nova"/>
              <a:sym typeface="Proxima Nova"/>
            </a:endParaRPr>
          </a:p>
        </p:txBody>
      </p:sp>
      <p:cxnSp>
        <p:nvCxnSpPr>
          <p:cNvPr id="1951" name="Google Shape;1951;p144"/>
          <p:cNvCxnSpPr/>
          <p:nvPr/>
        </p:nvCxnSpPr>
        <p:spPr>
          <a:xfrm>
            <a:off x="3372413"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952" name="Google Shape;1952;p144"/>
          <p:cNvCxnSpPr/>
          <p:nvPr/>
        </p:nvCxnSpPr>
        <p:spPr>
          <a:xfrm>
            <a:off x="4937360"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1953" name="Google Shape;1953;p144"/>
          <p:cNvCxnSpPr/>
          <p:nvPr/>
        </p:nvCxnSpPr>
        <p:spPr>
          <a:xfrm>
            <a:off x="6583435" y="5040829"/>
            <a:ext cx="0" cy="619200"/>
          </a:xfrm>
          <a:prstGeom prst="straightConnector1">
            <a:avLst/>
          </a:prstGeom>
          <a:noFill/>
          <a:ln cap="flat" cmpd="sng" w="9525">
            <a:solidFill>
              <a:schemeClr val="dk2"/>
            </a:solidFill>
            <a:prstDash val="dash"/>
            <a:round/>
            <a:headEnd len="sm" w="sm" type="none"/>
            <a:tailEnd len="sm" w="sm" type="none"/>
          </a:ln>
        </p:spPr>
      </p:cxnSp>
      <p:pic>
        <p:nvPicPr>
          <p:cNvPr id="1954" name="Google Shape;1954;p144"/>
          <p:cNvPicPr preferRelativeResize="0"/>
          <p:nvPr/>
        </p:nvPicPr>
        <p:blipFill rotWithShape="1">
          <a:blip r:embed="rId6">
            <a:alphaModFix/>
          </a:blip>
          <a:srcRect b="0" l="0" r="0" t="0"/>
          <a:stretch/>
        </p:blipFill>
        <p:spPr>
          <a:xfrm>
            <a:off x="3938847" y="5215500"/>
            <a:ext cx="407421" cy="404200"/>
          </a:xfrm>
          <a:prstGeom prst="rect">
            <a:avLst/>
          </a:prstGeom>
          <a:noFill/>
          <a:ln>
            <a:noFill/>
          </a:ln>
        </p:spPr>
      </p:pic>
      <p:pic>
        <p:nvPicPr>
          <p:cNvPr id="1955" name="Google Shape;1955;p144"/>
          <p:cNvPicPr preferRelativeResize="0"/>
          <p:nvPr/>
        </p:nvPicPr>
        <p:blipFill rotWithShape="1">
          <a:blip r:embed="rId6">
            <a:alphaModFix/>
          </a:blip>
          <a:srcRect b="0" l="0" r="0" t="0"/>
          <a:stretch/>
        </p:blipFill>
        <p:spPr>
          <a:xfrm>
            <a:off x="5602148" y="5215500"/>
            <a:ext cx="407421" cy="404200"/>
          </a:xfrm>
          <a:prstGeom prst="rect">
            <a:avLst/>
          </a:prstGeom>
          <a:noFill/>
          <a:ln>
            <a:noFill/>
          </a:ln>
        </p:spPr>
      </p:pic>
      <p:pic>
        <p:nvPicPr>
          <p:cNvPr id="1956" name="Google Shape;1956;p144"/>
          <p:cNvPicPr preferRelativeResize="0"/>
          <p:nvPr/>
        </p:nvPicPr>
        <p:blipFill rotWithShape="1">
          <a:blip r:embed="rId6">
            <a:alphaModFix/>
          </a:blip>
          <a:srcRect b="0" l="0" r="0" t="0"/>
          <a:stretch/>
        </p:blipFill>
        <p:spPr>
          <a:xfrm>
            <a:off x="7223692" y="5215500"/>
            <a:ext cx="407421" cy="404200"/>
          </a:xfrm>
          <a:prstGeom prst="rect">
            <a:avLst/>
          </a:prstGeom>
          <a:noFill/>
          <a:ln>
            <a:noFill/>
          </a:ln>
        </p:spPr>
      </p:pic>
      <p:pic>
        <p:nvPicPr>
          <p:cNvPr id="1957" name="Google Shape;1957;p144"/>
          <p:cNvPicPr preferRelativeResize="0"/>
          <p:nvPr/>
        </p:nvPicPr>
        <p:blipFill rotWithShape="1">
          <a:blip r:embed="rId7">
            <a:alphaModFix/>
          </a:blip>
          <a:srcRect b="0" l="0" r="0" t="0"/>
          <a:stretch/>
        </p:blipFill>
        <p:spPr>
          <a:xfrm>
            <a:off x="3971348" y="4333667"/>
            <a:ext cx="369967" cy="371500"/>
          </a:xfrm>
          <a:prstGeom prst="rect">
            <a:avLst/>
          </a:prstGeom>
          <a:noFill/>
          <a:ln>
            <a:noFill/>
          </a:ln>
        </p:spPr>
      </p:pic>
      <p:pic>
        <p:nvPicPr>
          <p:cNvPr id="1958" name="Google Shape;1958;p144"/>
          <p:cNvPicPr preferRelativeResize="0"/>
          <p:nvPr/>
        </p:nvPicPr>
        <p:blipFill rotWithShape="1">
          <a:blip r:embed="rId7">
            <a:alphaModFix/>
          </a:blip>
          <a:srcRect b="0" l="0" r="0" t="0"/>
          <a:stretch/>
        </p:blipFill>
        <p:spPr>
          <a:xfrm>
            <a:off x="5617920" y="4333667"/>
            <a:ext cx="369967" cy="371500"/>
          </a:xfrm>
          <a:prstGeom prst="rect">
            <a:avLst/>
          </a:prstGeom>
          <a:noFill/>
          <a:ln>
            <a:noFill/>
          </a:ln>
        </p:spPr>
      </p:pic>
      <p:pic>
        <p:nvPicPr>
          <p:cNvPr id="1959" name="Google Shape;1959;p144"/>
          <p:cNvPicPr preferRelativeResize="0"/>
          <p:nvPr/>
        </p:nvPicPr>
        <p:blipFill rotWithShape="1">
          <a:blip r:embed="rId7">
            <a:alphaModFix/>
          </a:blip>
          <a:srcRect b="0" l="0" r="0" t="0"/>
          <a:stretch/>
        </p:blipFill>
        <p:spPr>
          <a:xfrm>
            <a:off x="7243520" y="4333667"/>
            <a:ext cx="369967" cy="37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45"/>
          <p:cNvSpPr/>
          <p:nvPr/>
        </p:nvSpPr>
        <p:spPr>
          <a:xfrm>
            <a:off x="6583433" y="5743167"/>
            <a:ext cx="1631100" cy="312900"/>
          </a:xfrm>
          <a:prstGeom prst="rect">
            <a:avLst/>
          </a:prstGeom>
          <a:solidFill>
            <a:srgbClr val="6FA8DC"/>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65" name="Google Shape;1965;p145"/>
          <p:cNvSpPr/>
          <p:nvPr/>
        </p:nvSpPr>
        <p:spPr>
          <a:xfrm>
            <a:off x="4941167" y="5743167"/>
            <a:ext cx="1642500" cy="312900"/>
          </a:xfrm>
          <a:prstGeom prst="rect">
            <a:avLst/>
          </a:prstGeom>
          <a:solidFill>
            <a:srgbClr val="9FC5E8"/>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66" name="Google Shape;1966;p145"/>
          <p:cNvSpPr/>
          <p:nvPr/>
        </p:nvSpPr>
        <p:spPr>
          <a:xfrm>
            <a:off x="3367900" y="5743167"/>
            <a:ext cx="1573200" cy="312900"/>
          </a:xfrm>
          <a:prstGeom prst="rect">
            <a:avLst/>
          </a:prstGeom>
          <a:solidFill>
            <a:srgbClr val="CFE2F3"/>
          </a:solidFill>
          <a:ln>
            <a:noFill/>
          </a:ln>
        </p:spPr>
        <p:txBody>
          <a:bodyPr anchorCtr="0" anchor="b"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Proxima Nova"/>
              <a:ea typeface="Proxima Nova"/>
              <a:cs typeface="Proxima Nova"/>
              <a:sym typeface="Proxima Nova"/>
            </a:endParaRPr>
          </a:p>
        </p:txBody>
      </p:sp>
      <p:sp>
        <p:nvSpPr>
          <p:cNvPr id="1967" name="Google Shape;1967;p145"/>
          <p:cNvSpPr/>
          <p:nvPr/>
        </p:nvSpPr>
        <p:spPr>
          <a:xfrm>
            <a:off x="8363467" y="4080267"/>
            <a:ext cx="25041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968" name="Google Shape;1968;p145"/>
          <p:cNvSpPr/>
          <p:nvPr/>
        </p:nvSpPr>
        <p:spPr>
          <a:xfrm>
            <a:off x="8363467" y="4949467"/>
            <a:ext cx="25041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969" name="Google Shape;1969;p145"/>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1970" name="Google Shape;1970;p145"/>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CONTINUOUS DELIVERY PIPELINE</a:t>
            </a:r>
            <a:endParaRPr/>
          </a:p>
        </p:txBody>
      </p:sp>
      <p:pic>
        <p:nvPicPr>
          <p:cNvPr descr="Icon_RH_People_Adult-VNeck_RGB_Flat.png" id="1971" name="Google Shape;1971;p145"/>
          <p:cNvPicPr preferRelativeResize="0"/>
          <p:nvPr/>
        </p:nvPicPr>
        <p:blipFill rotWithShape="1">
          <a:blip r:embed="rId3">
            <a:alphaModFix/>
          </a:blip>
          <a:srcRect b="0" l="0" r="0" t="0"/>
          <a:stretch/>
        </p:blipFill>
        <p:spPr>
          <a:xfrm>
            <a:off x="2004919" y="1871799"/>
            <a:ext cx="306167" cy="473233"/>
          </a:xfrm>
          <a:prstGeom prst="rect">
            <a:avLst/>
          </a:prstGeom>
          <a:noFill/>
          <a:ln>
            <a:noFill/>
          </a:ln>
        </p:spPr>
      </p:pic>
      <p:pic>
        <p:nvPicPr>
          <p:cNvPr descr="Icon_RH_Hardware_Storage-A-Single_RGB_Flat.png" id="1972" name="Google Shape;1972;p145"/>
          <p:cNvPicPr preferRelativeResize="0"/>
          <p:nvPr/>
        </p:nvPicPr>
        <p:blipFill rotWithShape="1">
          <a:blip r:embed="rId4">
            <a:alphaModFix/>
          </a:blip>
          <a:srcRect b="0" l="0" r="0" t="0"/>
          <a:stretch/>
        </p:blipFill>
        <p:spPr>
          <a:xfrm>
            <a:off x="2983643" y="2043241"/>
            <a:ext cx="557908" cy="295489"/>
          </a:xfrm>
          <a:prstGeom prst="rect">
            <a:avLst/>
          </a:prstGeom>
          <a:noFill/>
          <a:ln>
            <a:noFill/>
          </a:ln>
        </p:spPr>
      </p:pic>
      <p:pic>
        <p:nvPicPr>
          <p:cNvPr descr="Icon_RH_Hardware_Storage-A-Single_RGB_Flat.png" id="1973" name="Google Shape;1973;p145"/>
          <p:cNvPicPr preferRelativeResize="0"/>
          <p:nvPr/>
        </p:nvPicPr>
        <p:blipFill rotWithShape="1">
          <a:blip r:embed="rId4">
            <a:alphaModFix/>
          </a:blip>
          <a:srcRect b="0" l="0" r="0" t="0"/>
          <a:stretch/>
        </p:blipFill>
        <p:spPr>
          <a:xfrm>
            <a:off x="4740352" y="2043241"/>
            <a:ext cx="557908" cy="295489"/>
          </a:xfrm>
          <a:prstGeom prst="rect">
            <a:avLst/>
          </a:prstGeom>
          <a:noFill/>
          <a:ln>
            <a:noFill/>
          </a:ln>
        </p:spPr>
      </p:pic>
      <p:sp>
        <p:nvSpPr>
          <p:cNvPr id="1974" name="Google Shape;1974;p145"/>
          <p:cNvSpPr txBox="1"/>
          <p:nvPr/>
        </p:nvSpPr>
        <p:spPr>
          <a:xfrm>
            <a:off x="2576383"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GIT SERVER</a:t>
            </a:r>
            <a:endParaRPr b="0" i="0" sz="1200" u="none" cap="none" strike="noStrike">
              <a:solidFill>
                <a:srgbClr val="000000"/>
              </a:solidFill>
              <a:latin typeface="Proxima Nova"/>
              <a:ea typeface="Proxima Nova"/>
              <a:cs typeface="Proxima Nova"/>
              <a:sym typeface="Proxima Nova"/>
            </a:endParaRPr>
          </a:p>
        </p:txBody>
      </p:sp>
      <p:sp>
        <p:nvSpPr>
          <p:cNvPr id="1975" name="Google Shape;1975;p145"/>
          <p:cNvSpPr txBox="1"/>
          <p:nvPr/>
        </p:nvSpPr>
        <p:spPr>
          <a:xfrm>
            <a:off x="3999633" y="1508717"/>
            <a:ext cx="19800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ARTIFACT REPOSITORY</a:t>
            </a:r>
            <a:endParaRPr b="0" i="0" sz="1200" u="none" cap="none" strike="noStrike">
              <a:solidFill>
                <a:srgbClr val="000000"/>
              </a:solidFill>
              <a:latin typeface="Proxima Nova"/>
              <a:ea typeface="Proxima Nova"/>
              <a:cs typeface="Proxima Nova"/>
              <a:sym typeface="Proxima Nova"/>
            </a:endParaRPr>
          </a:p>
        </p:txBody>
      </p:sp>
      <p:sp>
        <p:nvSpPr>
          <p:cNvPr id="1976" name="Google Shape;1976;p145"/>
          <p:cNvSpPr/>
          <p:nvPr/>
        </p:nvSpPr>
        <p:spPr>
          <a:xfrm>
            <a:off x="1666267" y="2473367"/>
            <a:ext cx="9201300" cy="1527300"/>
          </a:xfrm>
          <a:prstGeom prst="rect">
            <a:avLst/>
          </a:prstGeom>
          <a:solidFill>
            <a:srgbClr val="D9EA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CI/CD PIPELINE </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(JENKINS)</a:t>
            </a:r>
            <a:endParaRPr b="1" i="0" sz="1200" u="none" cap="none" strike="noStrike">
              <a:solidFill>
                <a:srgbClr val="000000"/>
              </a:solidFill>
              <a:latin typeface="Proxima Nova"/>
              <a:ea typeface="Proxima Nova"/>
              <a:cs typeface="Proxima Nova"/>
              <a:sym typeface="Proxima Nova"/>
            </a:endParaRPr>
          </a:p>
        </p:txBody>
      </p:sp>
      <p:pic>
        <p:nvPicPr>
          <p:cNvPr descr="Icon_RH_Object_Gear-Group_RGB_Flat.png" id="1977" name="Google Shape;1977;p145"/>
          <p:cNvPicPr preferRelativeResize="0"/>
          <p:nvPr/>
        </p:nvPicPr>
        <p:blipFill rotWithShape="1">
          <a:blip r:embed="rId5">
            <a:alphaModFix/>
          </a:blip>
          <a:srcRect b="0" l="0" r="0" t="0"/>
          <a:stretch/>
        </p:blipFill>
        <p:spPr>
          <a:xfrm>
            <a:off x="3873807" y="2772601"/>
            <a:ext cx="557906" cy="602029"/>
          </a:xfrm>
          <a:prstGeom prst="rect">
            <a:avLst/>
          </a:prstGeom>
          <a:noFill/>
          <a:ln>
            <a:noFill/>
          </a:ln>
        </p:spPr>
      </p:pic>
      <p:pic>
        <p:nvPicPr>
          <p:cNvPr descr="Icon_RH_Object_Gear-Group_RGB_Flat.png" id="1978" name="Google Shape;1978;p145"/>
          <p:cNvPicPr preferRelativeResize="0"/>
          <p:nvPr/>
        </p:nvPicPr>
        <p:blipFill rotWithShape="1">
          <a:blip r:embed="rId5">
            <a:alphaModFix/>
          </a:blip>
          <a:srcRect b="0" l="0" r="0" t="0"/>
          <a:stretch/>
        </p:blipFill>
        <p:spPr>
          <a:xfrm>
            <a:off x="5525921" y="2772601"/>
            <a:ext cx="557906" cy="602029"/>
          </a:xfrm>
          <a:prstGeom prst="rect">
            <a:avLst/>
          </a:prstGeom>
          <a:noFill/>
          <a:ln>
            <a:noFill/>
          </a:ln>
        </p:spPr>
      </p:pic>
      <p:pic>
        <p:nvPicPr>
          <p:cNvPr descr="Icon_RH_Object_Gear-Group_RGB_Flat.png" id="1979" name="Google Shape;1979;p145"/>
          <p:cNvPicPr preferRelativeResize="0"/>
          <p:nvPr/>
        </p:nvPicPr>
        <p:blipFill rotWithShape="1">
          <a:blip r:embed="rId5">
            <a:alphaModFix/>
          </a:blip>
          <a:srcRect b="0" l="0" r="0" t="0"/>
          <a:stretch/>
        </p:blipFill>
        <p:spPr>
          <a:xfrm>
            <a:off x="7151521" y="2772601"/>
            <a:ext cx="557906" cy="602029"/>
          </a:xfrm>
          <a:prstGeom prst="rect">
            <a:avLst/>
          </a:prstGeom>
          <a:noFill/>
          <a:ln>
            <a:noFill/>
          </a:ln>
        </p:spPr>
      </p:pic>
      <p:pic>
        <p:nvPicPr>
          <p:cNvPr descr="Icon_RH_Object_Gear-Group_RGB_Flat.png" id="1980" name="Google Shape;1980;p145"/>
          <p:cNvPicPr preferRelativeResize="0"/>
          <p:nvPr/>
        </p:nvPicPr>
        <p:blipFill rotWithShape="1">
          <a:blip r:embed="rId5">
            <a:alphaModFix/>
          </a:blip>
          <a:srcRect b="0" l="0" r="0" t="0"/>
          <a:stretch/>
        </p:blipFill>
        <p:spPr>
          <a:xfrm>
            <a:off x="8830867" y="2772601"/>
            <a:ext cx="557906" cy="602029"/>
          </a:xfrm>
          <a:prstGeom prst="rect">
            <a:avLst/>
          </a:prstGeom>
          <a:noFill/>
          <a:ln>
            <a:noFill/>
          </a:ln>
        </p:spPr>
      </p:pic>
      <p:sp>
        <p:nvSpPr>
          <p:cNvPr id="1981" name="Google Shape;1981;p145"/>
          <p:cNvSpPr txBox="1"/>
          <p:nvPr/>
        </p:nvSpPr>
        <p:spPr>
          <a:xfrm>
            <a:off x="3322560" y="3313547"/>
            <a:ext cx="16605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IMAGE BUILD </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&amp; DEPLOY</a:t>
            </a:r>
            <a:endParaRPr b="0" i="0" sz="1200" u="none" cap="none" strike="noStrike">
              <a:solidFill>
                <a:srgbClr val="000000"/>
              </a:solidFill>
              <a:latin typeface="Proxima Nova"/>
              <a:ea typeface="Proxima Nova"/>
              <a:cs typeface="Proxima Nova"/>
              <a:sym typeface="Proxima Nova"/>
            </a:endParaRPr>
          </a:p>
        </p:txBody>
      </p:sp>
      <p:sp>
        <p:nvSpPr>
          <p:cNvPr id="1982" name="Google Shape;1982;p145"/>
          <p:cNvSpPr/>
          <p:nvPr/>
        </p:nvSpPr>
        <p:spPr>
          <a:xfrm>
            <a:off x="1666133" y="4080267"/>
            <a:ext cx="6548400" cy="873900"/>
          </a:xfrm>
          <a:prstGeom prst="rect">
            <a:avLst/>
          </a:prstGeom>
          <a:solidFill>
            <a:srgbClr val="A2C4C9">
              <a:alpha val="5176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en" sz="1200" u="none" cap="none" strike="noStrike">
                <a:solidFill>
                  <a:schemeClr val="dk1"/>
                </a:solidFill>
                <a:latin typeface="Proxima Nova"/>
                <a:ea typeface="Proxima Nova"/>
                <a:cs typeface="Proxima Nova"/>
                <a:sym typeface="Proxima Nova"/>
              </a:rPr>
              <a:t>OPENSHIFT</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IMAGE</a:t>
            </a:r>
            <a:endParaRPr b="1" i="0" sz="1200" u="none" cap="none" strike="noStrike">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REGISTRY</a:t>
            </a:r>
            <a:endParaRPr b="1" i="0" sz="1200" u="none" cap="none" strike="noStrike">
              <a:solidFill>
                <a:schemeClr val="dk1"/>
              </a:solidFill>
              <a:latin typeface="Proxima Nova"/>
              <a:ea typeface="Proxima Nova"/>
              <a:cs typeface="Proxima Nova"/>
              <a:sym typeface="Proxima Nova"/>
            </a:endParaRPr>
          </a:p>
        </p:txBody>
      </p:sp>
      <p:sp>
        <p:nvSpPr>
          <p:cNvPr id="1983" name="Google Shape;1983;p145"/>
          <p:cNvSpPr/>
          <p:nvPr/>
        </p:nvSpPr>
        <p:spPr>
          <a:xfrm>
            <a:off x="1666281" y="4949467"/>
            <a:ext cx="6548400" cy="793500"/>
          </a:xfrm>
          <a:prstGeom prst="rect">
            <a:avLst/>
          </a:prstGeom>
          <a:solidFill>
            <a:srgbClr val="45818E">
              <a:alpha val="43140"/>
            </a:srgb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OPENSHIFT</a:t>
            </a:r>
            <a:endParaRPr b="1" i="0" sz="1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CLUSTER</a:t>
            </a:r>
            <a:endParaRPr b="1" i="0" sz="1200" u="none" cap="none" strike="noStrike">
              <a:solidFill>
                <a:srgbClr val="000000"/>
              </a:solidFill>
              <a:latin typeface="Proxima Nova"/>
              <a:ea typeface="Proxima Nova"/>
              <a:cs typeface="Proxima Nova"/>
              <a:sym typeface="Proxima Nova"/>
            </a:endParaRPr>
          </a:p>
        </p:txBody>
      </p:sp>
      <p:sp>
        <p:nvSpPr>
          <p:cNvPr id="1984" name="Google Shape;1984;p145"/>
          <p:cNvSpPr txBox="1"/>
          <p:nvPr/>
        </p:nvSpPr>
        <p:spPr>
          <a:xfrm>
            <a:off x="8369368" y="1845617"/>
            <a:ext cx="7095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Proxima Nova"/>
                <a:ea typeface="Proxima Nova"/>
                <a:cs typeface="Proxima Nova"/>
                <a:sym typeface="Proxima Nova"/>
              </a:rPr>
              <a:t>GO</a:t>
            </a:r>
            <a:br>
              <a:rPr b="1" i="0" lang="en" sz="1200" u="none" cap="none" strike="noStrike">
                <a:solidFill>
                  <a:srgbClr val="000000"/>
                </a:solidFill>
                <a:latin typeface="Proxima Nova"/>
                <a:ea typeface="Proxima Nova"/>
                <a:cs typeface="Proxima Nova"/>
                <a:sym typeface="Proxima Nova"/>
              </a:rPr>
            </a:br>
            <a:r>
              <a:rPr b="1" i="0" lang="en" sz="1200" u="none" cap="none" strike="noStrike">
                <a:solidFill>
                  <a:srgbClr val="000000"/>
                </a:solidFill>
                <a:latin typeface="Proxima Nova"/>
                <a:ea typeface="Proxima Nova"/>
                <a:cs typeface="Proxima Nova"/>
                <a:sym typeface="Proxima Nova"/>
              </a:rPr>
              <a:t>LIVE?</a:t>
            </a:r>
            <a:endParaRPr b="1" i="0" sz="1200" u="none" cap="none" strike="noStrike">
              <a:solidFill>
                <a:srgbClr val="000000"/>
              </a:solidFill>
              <a:latin typeface="Proxima Nova"/>
              <a:ea typeface="Proxima Nova"/>
              <a:cs typeface="Proxima Nova"/>
              <a:sym typeface="Proxima Nova"/>
            </a:endParaRPr>
          </a:p>
        </p:txBody>
      </p:sp>
      <p:cxnSp>
        <p:nvCxnSpPr>
          <p:cNvPr id="1985" name="Google Shape;1985;p145"/>
          <p:cNvCxnSpPr/>
          <p:nvPr/>
        </p:nvCxnSpPr>
        <p:spPr>
          <a:xfrm>
            <a:off x="2445967" y="2165124"/>
            <a:ext cx="438300" cy="0"/>
          </a:xfrm>
          <a:prstGeom prst="straightConnector1">
            <a:avLst/>
          </a:prstGeom>
          <a:noFill/>
          <a:ln cap="flat" cmpd="sng" w="9525">
            <a:solidFill>
              <a:srgbClr val="666666"/>
            </a:solidFill>
            <a:prstDash val="solid"/>
            <a:round/>
            <a:headEnd len="sm" w="sm" type="none"/>
            <a:tailEnd len="med" w="med" type="triangle"/>
          </a:ln>
        </p:spPr>
      </p:cxnSp>
      <p:cxnSp>
        <p:nvCxnSpPr>
          <p:cNvPr id="1986" name="Google Shape;1986;p145"/>
          <p:cNvCxnSpPr/>
          <p:nvPr/>
        </p:nvCxnSpPr>
        <p:spPr>
          <a:xfrm>
            <a:off x="4152833"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987" name="Google Shape;1987;p145"/>
          <p:cNvCxnSpPr/>
          <p:nvPr/>
        </p:nvCxnSpPr>
        <p:spPr>
          <a:xfrm>
            <a:off x="4152833"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88" name="Google Shape;1988;p145"/>
          <p:cNvCxnSpPr/>
          <p:nvPr/>
        </p:nvCxnSpPr>
        <p:spPr>
          <a:xfrm>
            <a:off x="5804940"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1989" name="Google Shape;1989;p145"/>
          <p:cNvCxnSpPr/>
          <p:nvPr/>
        </p:nvCxnSpPr>
        <p:spPr>
          <a:xfrm>
            <a:off x="5804935"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90" name="Google Shape;1990;p145"/>
          <p:cNvCxnSpPr/>
          <p:nvPr/>
        </p:nvCxnSpPr>
        <p:spPr>
          <a:xfrm>
            <a:off x="7430521"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1991" name="Google Shape;1991;p145"/>
          <p:cNvCxnSpPr/>
          <p:nvPr/>
        </p:nvCxnSpPr>
        <p:spPr>
          <a:xfrm>
            <a:off x="7430533" y="3874567"/>
            <a:ext cx="0" cy="369300"/>
          </a:xfrm>
          <a:prstGeom prst="straightConnector1">
            <a:avLst/>
          </a:prstGeom>
          <a:noFill/>
          <a:ln cap="flat" cmpd="sng" w="9525">
            <a:solidFill>
              <a:srgbClr val="666666"/>
            </a:solidFill>
            <a:prstDash val="solid"/>
            <a:round/>
            <a:headEnd len="sm" w="sm" type="none"/>
            <a:tailEnd len="med" w="med" type="triangle"/>
          </a:ln>
        </p:spPr>
      </p:cxnSp>
      <p:sp>
        <p:nvSpPr>
          <p:cNvPr id="1992" name="Google Shape;1992;p145"/>
          <p:cNvSpPr txBox="1"/>
          <p:nvPr/>
        </p:nvSpPr>
        <p:spPr>
          <a:xfrm>
            <a:off x="51222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TEST</a:t>
            </a:r>
            <a:endParaRPr b="0" i="0" sz="1200" u="none" cap="none" strike="noStrike">
              <a:solidFill>
                <a:srgbClr val="000000"/>
              </a:solidFill>
              <a:latin typeface="Proxima Nova"/>
              <a:ea typeface="Proxima Nova"/>
              <a:cs typeface="Proxima Nova"/>
              <a:sym typeface="Proxima Nova"/>
            </a:endParaRPr>
          </a:p>
        </p:txBody>
      </p:sp>
      <p:sp>
        <p:nvSpPr>
          <p:cNvPr id="1993" name="Google Shape;1993;p145"/>
          <p:cNvSpPr txBox="1"/>
          <p:nvPr/>
        </p:nvSpPr>
        <p:spPr>
          <a:xfrm>
            <a:off x="6747874"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UAT</a:t>
            </a:r>
            <a:endParaRPr b="0" i="0" sz="1200" u="none" cap="none" strike="noStrike">
              <a:solidFill>
                <a:srgbClr val="000000"/>
              </a:solidFill>
              <a:latin typeface="Proxima Nova"/>
              <a:ea typeface="Proxima Nova"/>
              <a:cs typeface="Proxima Nova"/>
              <a:sym typeface="Proxima Nova"/>
            </a:endParaRPr>
          </a:p>
        </p:txBody>
      </p:sp>
      <p:sp>
        <p:nvSpPr>
          <p:cNvPr id="1994" name="Google Shape;1994;p145"/>
          <p:cNvSpPr txBox="1"/>
          <p:nvPr/>
        </p:nvSpPr>
        <p:spPr>
          <a:xfrm>
            <a:off x="8427221" y="3313557"/>
            <a:ext cx="1365300" cy="4407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PROMOTE</a:t>
            </a:r>
            <a:endParaRPr b="0" i="0" sz="12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TO PROD</a:t>
            </a:r>
            <a:endParaRPr b="0" i="0" sz="1200" u="none" cap="none" strike="noStrike">
              <a:solidFill>
                <a:srgbClr val="000000"/>
              </a:solidFill>
              <a:latin typeface="Proxima Nova"/>
              <a:ea typeface="Proxima Nova"/>
              <a:cs typeface="Proxima Nova"/>
              <a:sym typeface="Proxima Nova"/>
            </a:endParaRPr>
          </a:p>
        </p:txBody>
      </p:sp>
      <p:cxnSp>
        <p:nvCxnSpPr>
          <p:cNvPr id="1995" name="Google Shape;1995;p145"/>
          <p:cNvCxnSpPr/>
          <p:nvPr/>
        </p:nvCxnSpPr>
        <p:spPr>
          <a:xfrm>
            <a:off x="4557361" y="3073616"/>
            <a:ext cx="795600" cy="0"/>
          </a:xfrm>
          <a:prstGeom prst="straightConnector1">
            <a:avLst/>
          </a:prstGeom>
          <a:noFill/>
          <a:ln cap="flat" cmpd="sng" w="9525">
            <a:solidFill>
              <a:srgbClr val="666666"/>
            </a:solidFill>
            <a:prstDash val="solid"/>
            <a:round/>
            <a:headEnd len="sm" w="sm" type="none"/>
            <a:tailEnd len="med" w="med" type="triangle"/>
          </a:ln>
        </p:spPr>
      </p:cxnSp>
      <p:cxnSp>
        <p:nvCxnSpPr>
          <p:cNvPr id="1996" name="Google Shape;1996;p145"/>
          <p:cNvCxnSpPr/>
          <p:nvPr/>
        </p:nvCxnSpPr>
        <p:spPr>
          <a:xfrm>
            <a:off x="6215209" y="3073616"/>
            <a:ext cx="793200" cy="0"/>
          </a:xfrm>
          <a:prstGeom prst="straightConnector1">
            <a:avLst/>
          </a:prstGeom>
          <a:noFill/>
          <a:ln cap="flat" cmpd="sng" w="9525">
            <a:solidFill>
              <a:srgbClr val="666666"/>
            </a:solidFill>
            <a:prstDash val="solid"/>
            <a:round/>
            <a:headEnd len="sm" w="sm" type="none"/>
            <a:tailEnd len="med" w="med" type="triangle"/>
          </a:ln>
        </p:spPr>
      </p:cxnSp>
      <p:cxnSp>
        <p:nvCxnSpPr>
          <p:cNvPr id="1997" name="Google Shape;1997;p145"/>
          <p:cNvCxnSpPr/>
          <p:nvPr/>
        </p:nvCxnSpPr>
        <p:spPr>
          <a:xfrm>
            <a:off x="7843828" y="3073616"/>
            <a:ext cx="895200" cy="900"/>
          </a:xfrm>
          <a:prstGeom prst="straightConnector1">
            <a:avLst/>
          </a:prstGeom>
          <a:noFill/>
          <a:ln cap="flat" cmpd="sng" w="9525">
            <a:solidFill>
              <a:srgbClr val="666666"/>
            </a:solidFill>
            <a:prstDash val="solid"/>
            <a:round/>
            <a:headEnd len="sm" w="sm" type="none"/>
            <a:tailEnd len="med" w="med" type="triangle"/>
          </a:ln>
        </p:spPr>
      </p:cxnSp>
      <p:cxnSp>
        <p:nvCxnSpPr>
          <p:cNvPr id="1998" name="Google Shape;1998;p145"/>
          <p:cNvCxnSpPr/>
          <p:nvPr/>
        </p:nvCxnSpPr>
        <p:spPr>
          <a:xfrm>
            <a:off x="8285614" y="4094400"/>
            <a:ext cx="0" cy="1667100"/>
          </a:xfrm>
          <a:prstGeom prst="straightConnector1">
            <a:avLst/>
          </a:prstGeom>
          <a:noFill/>
          <a:ln cap="flat" cmpd="sng" w="9525">
            <a:solidFill>
              <a:schemeClr val="dk2"/>
            </a:solidFill>
            <a:prstDash val="dash"/>
            <a:round/>
            <a:headEnd len="sm" w="sm" type="none"/>
            <a:tailEnd len="sm" w="sm" type="none"/>
          </a:ln>
        </p:spPr>
      </p:cxnSp>
      <p:cxnSp>
        <p:nvCxnSpPr>
          <p:cNvPr id="1999" name="Google Shape;1999;p145"/>
          <p:cNvCxnSpPr/>
          <p:nvPr/>
        </p:nvCxnSpPr>
        <p:spPr>
          <a:xfrm>
            <a:off x="9109816" y="4803867"/>
            <a:ext cx="0" cy="312900"/>
          </a:xfrm>
          <a:prstGeom prst="straightConnector1">
            <a:avLst/>
          </a:prstGeom>
          <a:noFill/>
          <a:ln cap="flat" cmpd="sng" w="9525">
            <a:solidFill>
              <a:srgbClr val="666666"/>
            </a:solidFill>
            <a:prstDash val="solid"/>
            <a:round/>
            <a:headEnd len="sm" w="sm" type="none"/>
            <a:tailEnd len="med" w="med" type="triangle"/>
          </a:ln>
        </p:spPr>
      </p:cxnSp>
      <p:cxnSp>
        <p:nvCxnSpPr>
          <p:cNvPr id="2000" name="Google Shape;2000;p145"/>
          <p:cNvCxnSpPr/>
          <p:nvPr/>
        </p:nvCxnSpPr>
        <p:spPr>
          <a:xfrm>
            <a:off x="9109821" y="3874567"/>
            <a:ext cx="0" cy="369300"/>
          </a:xfrm>
          <a:prstGeom prst="straightConnector1">
            <a:avLst/>
          </a:prstGeom>
          <a:noFill/>
          <a:ln cap="flat" cmpd="sng" w="9525">
            <a:solidFill>
              <a:srgbClr val="666666"/>
            </a:solidFill>
            <a:prstDash val="solid"/>
            <a:round/>
            <a:headEnd len="sm" w="sm" type="none"/>
            <a:tailEnd len="med" w="med" type="triangle"/>
          </a:ln>
        </p:spPr>
      </p:cxnSp>
      <p:cxnSp>
        <p:nvCxnSpPr>
          <p:cNvPr id="2001" name="Google Shape;2001;p145"/>
          <p:cNvCxnSpPr/>
          <p:nvPr/>
        </p:nvCxnSpPr>
        <p:spPr>
          <a:xfrm flipH="1" rot="5400000">
            <a:off x="3568215" y="2245581"/>
            <a:ext cx="524700" cy="397200"/>
          </a:xfrm>
          <a:prstGeom prst="bentConnector2">
            <a:avLst/>
          </a:prstGeom>
          <a:noFill/>
          <a:ln cap="flat" cmpd="sng" w="9525">
            <a:solidFill>
              <a:schemeClr val="dk2"/>
            </a:solidFill>
            <a:prstDash val="solid"/>
            <a:round/>
            <a:headEnd len="med" w="med" type="triangle"/>
            <a:tailEnd len="sm" w="sm" type="none"/>
          </a:ln>
        </p:spPr>
      </p:cxnSp>
      <p:cxnSp>
        <p:nvCxnSpPr>
          <p:cNvPr id="2002" name="Google Shape;2002;p145"/>
          <p:cNvCxnSpPr/>
          <p:nvPr/>
        </p:nvCxnSpPr>
        <p:spPr>
          <a:xfrm rot="-5400000">
            <a:off x="4134818" y="2245581"/>
            <a:ext cx="524700" cy="397200"/>
          </a:xfrm>
          <a:prstGeom prst="bentConnector2">
            <a:avLst/>
          </a:prstGeom>
          <a:noFill/>
          <a:ln cap="flat" cmpd="sng" w="9525">
            <a:solidFill>
              <a:schemeClr val="dk2"/>
            </a:solidFill>
            <a:prstDash val="solid"/>
            <a:round/>
            <a:headEnd len="med" w="med" type="triangle"/>
            <a:tailEnd len="med" w="med" type="triangle"/>
          </a:ln>
        </p:spPr>
      </p:cxnSp>
      <p:pic>
        <p:nvPicPr>
          <p:cNvPr descr="Icon_RH_People_Adult-VNeck_RGB_Flat.png" id="2003" name="Google Shape;2003;p145"/>
          <p:cNvPicPr preferRelativeResize="0"/>
          <p:nvPr/>
        </p:nvPicPr>
        <p:blipFill rotWithShape="1">
          <a:blip r:embed="rId3">
            <a:alphaModFix/>
          </a:blip>
          <a:srcRect b="0" l="0" r="0" t="0"/>
          <a:stretch/>
        </p:blipFill>
        <p:spPr>
          <a:xfrm>
            <a:off x="8111668" y="1871799"/>
            <a:ext cx="306167" cy="473233"/>
          </a:xfrm>
          <a:prstGeom prst="rect">
            <a:avLst/>
          </a:prstGeom>
          <a:noFill/>
          <a:ln>
            <a:noFill/>
          </a:ln>
        </p:spPr>
      </p:pic>
      <p:cxnSp>
        <p:nvCxnSpPr>
          <p:cNvPr id="2004" name="Google Shape;2004;p145"/>
          <p:cNvCxnSpPr/>
          <p:nvPr/>
        </p:nvCxnSpPr>
        <p:spPr>
          <a:xfrm>
            <a:off x="8266151" y="2408867"/>
            <a:ext cx="0" cy="666300"/>
          </a:xfrm>
          <a:prstGeom prst="straightConnector1">
            <a:avLst/>
          </a:prstGeom>
          <a:noFill/>
          <a:ln cap="flat" cmpd="sng" w="9525">
            <a:solidFill>
              <a:schemeClr val="dk2"/>
            </a:solidFill>
            <a:prstDash val="dot"/>
            <a:round/>
            <a:headEnd len="sm" w="sm" type="none"/>
            <a:tailEnd len="sm" w="sm" type="none"/>
          </a:ln>
        </p:spPr>
      </p:cxnSp>
      <p:sp>
        <p:nvSpPr>
          <p:cNvPr id="2005" name="Google Shape;2005;p145"/>
          <p:cNvSpPr txBox="1"/>
          <p:nvPr/>
        </p:nvSpPr>
        <p:spPr>
          <a:xfrm>
            <a:off x="7416061" y="1508719"/>
            <a:ext cx="1650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RELEASE MANAGER</a:t>
            </a:r>
            <a:endParaRPr b="0" i="0" sz="1200" u="none" cap="none" strike="noStrike">
              <a:solidFill>
                <a:srgbClr val="000000"/>
              </a:solidFill>
              <a:latin typeface="Proxima Nova"/>
              <a:ea typeface="Proxima Nova"/>
              <a:cs typeface="Proxima Nova"/>
              <a:sym typeface="Proxima Nova"/>
            </a:endParaRPr>
          </a:p>
        </p:txBody>
      </p:sp>
      <p:sp>
        <p:nvSpPr>
          <p:cNvPr id="2006" name="Google Shape;2006;p145"/>
          <p:cNvSpPr txBox="1"/>
          <p:nvPr/>
        </p:nvSpPr>
        <p:spPr>
          <a:xfrm>
            <a:off x="1665397"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NON-PROD</a:t>
            </a:r>
            <a:endParaRPr b="0" i="0" sz="1900" u="none" cap="none" strike="noStrike">
              <a:solidFill>
                <a:srgbClr val="000000"/>
              </a:solidFill>
              <a:latin typeface="Arial"/>
              <a:ea typeface="Arial"/>
              <a:cs typeface="Arial"/>
              <a:sym typeface="Arial"/>
            </a:endParaRPr>
          </a:p>
        </p:txBody>
      </p:sp>
      <p:sp>
        <p:nvSpPr>
          <p:cNvPr id="2007" name="Google Shape;2007;p145"/>
          <p:cNvSpPr txBox="1"/>
          <p:nvPr/>
        </p:nvSpPr>
        <p:spPr>
          <a:xfrm>
            <a:off x="9819752" y="5698117"/>
            <a:ext cx="1074900" cy="369300"/>
          </a:xfrm>
          <a:prstGeom prst="rect">
            <a:avLst/>
          </a:prstGeom>
          <a:noFill/>
          <a:ln>
            <a:noFill/>
          </a:ln>
        </p:spPr>
        <p:txBody>
          <a:bodyPr anchorCtr="0" anchor="t"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PROD</a:t>
            </a:r>
            <a:endParaRPr b="0" i="0" sz="1900" u="none" cap="none" strike="noStrike">
              <a:solidFill>
                <a:srgbClr val="000000"/>
              </a:solidFill>
              <a:latin typeface="Arial"/>
              <a:ea typeface="Arial"/>
              <a:cs typeface="Arial"/>
              <a:sym typeface="Arial"/>
            </a:endParaRPr>
          </a:p>
        </p:txBody>
      </p:sp>
      <p:sp>
        <p:nvSpPr>
          <p:cNvPr id="2008" name="Google Shape;2008;p145"/>
          <p:cNvSpPr txBox="1"/>
          <p:nvPr/>
        </p:nvSpPr>
        <p:spPr>
          <a:xfrm>
            <a:off x="3637367"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DEV</a:t>
            </a:r>
            <a:endParaRPr b="0" i="0" sz="1100" u="none" cap="none" strike="noStrike">
              <a:solidFill>
                <a:srgbClr val="000000"/>
              </a:solidFill>
              <a:latin typeface="Proxima Nova"/>
              <a:ea typeface="Proxima Nova"/>
              <a:cs typeface="Proxima Nova"/>
              <a:sym typeface="Proxima Nova"/>
            </a:endParaRPr>
          </a:p>
        </p:txBody>
      </p:sp>
      <p:sp>
        <p:nvSpPr>
          <p:cNvPr id="2009" name="Google Shape;2009;p145"/>
          <p:cNvSpPr txBox="1"/>
          <p:nvPr/>
        </p:nvSpPr>
        <p:spPr>
          <a:xfrm>
            <a:off x="5305964" y="5689431"/>
            <a:ext cx="9768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TEST</a:t>
            </a:r>
            <a:endParaRPr b="0" i="0" sz="1100" u="none" cap="none" strike="noStrike">
              <a:solidFill>
                <a:srgbClr val="000000"/>
              </a:solidFill>
              <a:latin typeface="Proxima Nova"/>
              <a:ea typeface="Proxima Nova"/>
              <a:cs typeface="Proxima Nova"/>
              <a:sym typeface="Proxima Nova"/>
            </a:endParaRPr>
          </a:p>
        </p:txBody>
      </p:sp>
      <p:sp>
        <p:nvSpPr>
          <p:cNvPr id="2010" name="Google Shape;2010;p145"/>
          <p:cNvSpPr txBox="1"/>
          <p:nvPr/>
        </p:nvSpPr>
        <p:spPr>
          <a:xfrm>
            <a:off x="6877923" y="5689431"/>
            <a:ext cx="1062900" cy="369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Proxima Nova"/>
                <a:ea typeface="Proxima Nova"/>
                <a:cs typeface="Proxima Nova"/>
                <a:sym typeface="Proxima Nova"/>
              </a:rPr>
              <a:t>UAT</a:t>
            </a:r>
            <a:endParaRPr b="0" i="0" sz="1100" u="none" cap="none" strike="noStrike">
              <a:solidFill>
                <a:srgbClr val="000000"/>
              </a:solidFill>
              <a:latin typeface="Proxima Nova"/>
              <a:ea typeface="Proxima Nova"/>
              <a:cs typeface="Proxima Nova"/>
              <a:sym typeface="Proxima Nova"/>
            </a:endParaRPr>
          </a:p>
        </p:txBody>
      </p:sp>
      <p:cxnSp>
        <p:nvCxnSpPr>
          <p:cNvPr id="2011" name="Google Shape;2011;p145"/>
          <p:cNvCxnSpPr/>
          <p:nvPr/>
        </p:nvCxnSpPr>
        <p:spPr>
          <a:xfrm>
            <a:off x="4511873" y="4514685"/>
            <a:ext cx="959700" cy="0"/>
          </a:xfrm>
          <a:prstGeom prst="straightConnector1">
            <a:avLst/>
          </a:prstGeom>
          <a:noFill/>
          <a:ln cap="flat" cmpd="sng" w="9525">
            <a:solidFill>
              <a:schemeClr val="dk2"/>
            </a:solidFill>
            <a:prstDash val="dot"/>
            <a:round/>
            <a:headEnd len="sm" w="sm" type="none"/>
            <a:tailEnd len="med" w="med" type="triangle"/>
          </a:ln>
        </p:spPr>
      </p:cxnSp>
      <p:cxnSp>
        <p:nvCxnSpPr>
          <p:cNvPr id="2012" name="Google Shape;2012;p145"/>
          <p:cNvCxnSpPr/>
          <p:nvPr/>
        </p:nvCxnSpPr>
        <p:spPr>
          <a:xfrm>
            <a:off x="6169720" y="4514685"/>
            <a:ext cx="935700" cy="0"/>
          </a:xfrm>
          <a:prstGeom prst="straightConnector1">
            <a:avLst/>
          </a:prstGeom>
          <a:noFill/>
          <a:ln cap="flat" cmpd="sng" w="9525">
            <a:solidFill>
              <a:schemeClr val="dk2"/>
            </a:solidFill>
            <a:prstDash val="dot"/>
            <a:round/>
            <a:headEnd len="sm" w="sm" type="none"/>
            <a:tailEnd len="med" w="med" type="triangle"/>
          </a:ln>
        </p:spPr>
      </p:cxnSp>
      <p:sp>
        <p:nvSpPr>
          <p:cNvPr id="2013" name="Google Shape;2013;p145"/>
          <p:cNvSpPr/>
          <p:nvPr/>
        </p:nvSpPr>
        <p:spPr>
          <a:xfrm>
            <a:off x="7814667" y="3821333"/>
            <a:ext cx="978212" cy="704082"/>
          </a:xfrm>
          <a:custGeom>
            <a:rect b="b" l="l" r="r" t="t"/>
            <a:pathLst>
              <a:path extrusionOk="0" h="21123" w="27733">
                <a:moveTo>
                  <a:pt x="0" y="21123"/>
                </a:moveTo>
                <a:lnTo>
                  <a:pt x="5805" y="21123"/>
                </a:lnTo>
                <a:lnTo>
                  <a:pt x="5805" y="0"/>
                </a:lnTo>
                <a:lnTo>
                  <a:pt x="20478" y="0"/>
                </a:lnTo>
                <a:lnTo>
                  <a:pt x="20478" y="21123"/>
                </a:lnTo>
                <a:lnTo>
                  <a:pt x="27733" y="21123"/>
                </a:lnTo>
              </a:path>
            </a:pathLst>
          </a:custGeom>
          <a:noFill/>
          <a:ln cap="flat" cmpd="sng" w="9525">
            <a:solidFill>
              <a:schemeClr val="dk2"/>
            </a:solidFill>
            <a:prstDash val="dot"/>
            <a:round/>
            <a:headEnd len="sm" w="sm" type="none"/>
            <a:tailEnd len="med" w="med" type="triangle"/>
          </a:ln>
        </p:spPr>
      </p:sp>
      <p:sp>
        <p:nvSpPr>
          <p:cNvPr id="2014" name="Google Shape;2014;p145"/>
          <p:cNvSpPr txBox="1"/>
          <p:nvPr/>
        </p:nvSpPr>
        <p:spPr>
          <a:xfrm>
            <a:off x="7914859" y="2475109"/>
            <a:ext cx="709500" cy="3693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cxnSp>
        <p:nvCxnSpPr>
          <p:cNvPr id="2015" name="Google Shape;2015;p145"/>
          <p:cNvCxnSpPr/>
          <p:nvPr/>
        </p:nvCxnSpPr>
        <p:spPr>
          <a:xfrm>
            <a:off x="3372413"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2016" name="Google Shape;2016;p145"/>
          <p:cNvCxnSpPr/>
          <p:nvPr/>
        </p:nvCxnSpPr>
        <p:spPr>
          <a:xfrm>
            <a:off x="4937360" y="5040829"/>
            <a:ext cx="0" cy="619200"/>
          </a:xfrm>
          <a:prstGeom prst="straightConnector1">
            <a:avLst/>
          </a:prstGeom>
          <a:noFill/>
          <a:ln cap="flat" cmpd="sng" w="9525">
            <a:solidFill>
              <a:schemeClr val="dk2"/>
            </a:solidFill>
            <a:prstDash val="dash"/>
            <a:round/>
            <a:headEnd len="sm" w="sm" type="none"/>
            <a:tailEnd len="sm" w="sm" type="none"/>
          </a:ln>
        </p:spPr>
      </p:cxnSp>
      <p:cxnSp>
        <p:nvCxnSpPr>
          <p:cNvPr id="2017" name="Google Shape;2017;p145"/>
          <p:cNvCxnSpPr/>
          <p:nvPr/>
        </p:nvCxnSpPr>
        <p:spPr>
          <a:xfrm>
            <a:off x="6583435" y="5040829"/>
            <a:ext cx="0" cy="619200"/>
          </a:xfrm>
          <a:prstGeom prst="straightConnector1">
            <a:avLst/>
          </a:prstGeom>
          <a:noFill/>
          <a:ln cap="flat" cmpd="sng" w="9525">
            <a:solidFill>
              <a:schemeClr val="dk2"/>
            </a:solidFill>
            <a:prstDash val="dash"/>
            <a:round/>
            <a:headEnd len="sm" w="sm" type="none"/>
            <a:tailEnd len="sm" w="sm" type="none"/>
          </a:ln>
        </p:spPr>
      </p:cxnSp>
      <p:pic>
        <p:nvPicPr>
          <p:cNvPr id="2018" name="Google Shape;2018;p145"/>
          <p:cNvPicPr preferRelativeResize="0"/>
          <p:nvPr/>
        </p:nvPicPr>
        <p:blipFill rotWithShape="1">
          <a:blip r:embed="rId6">
            <a:alphaModFix/>
          </a:blip>
          <a:srcRect b="0" l="0" r="0" t="0"/>
          <a:stretch/>
        </p:blipFill>
        <p:spPr>
          <a:xfrm>
            <a:off x="3938847" y="5215500"/>
            <a:ext cx="407421" cy="404200"/>
          </a:xfrm>
          <a:prstGeom prst="rect">
            <a:avLst/>
          </a:prstGeom>
          <a:noFill/>
          <a:ln>
            <a:noFill/>
          </a:ln>
        </p:spPr>
      </p:pic>
      <p:pic>
        <p:nvPicPr>
          <p:cNvPr id="2019" name="Google Shape;2019;p145"/>
          <p:cNvPicPr preferRelativeResize="0"/>
          <p:nvPr/>
        </p:nvPicPr>
        <p:blipFill rotWithShape="1">
          <a:blip r:embed="rId6">
            <a:alphaModFix/>
          </a:blip>
          <a:srcRect b="0" l="0" r="0" t="0"/>
          <a:stretch/>
        </p:blipFill>
        <p:spPr>
          <a:xfrm>
            <a:off x="5602148" y="5215500"/>
            <a:ext cx="407421" cy="404200"/>
          </a:xfrm>
          <a:prstGeom prst="rect">
            <a:avLst/>
          </a:prstGeom>
          <a:noFill/>
          <a:ln>
            <a:noFill/>
          </a:ln>
        </p:spPr>
      </p:pic>
      <p:pic>
        <p:nvPicPr>
          <p:cNvPr id="2020" name="Google Shape;2020;p145"/>
          <p:cNvPicPr preferRelativeResize="0"/>
          <p:nvPr/>
        </p:nvPicPr>
        <p:blipFill rotWithShape="1">
          <a:blip r:embed="rId6">
            <a:alphaModFix/>
          </a:blip>
          <a:srcRect b="0" l="0" r="0" t="0"/>
          <a:stretch/>
        </p:blipFill>
        <p:spPr>
          <a:xfrm>
            <a:off x="7223692" y="5215500"/>
            <a:ext cx="407421" cy="404200"/>
          </a:xfrm>
          <a:prstGeom prst="rect">
            <a:avLst/>
          </a:prstGeom>
          <a:noFill/>
          <a:ln>
            <a:noFill/>
          </a:ln>
        </p:spPr>
      </p:pic>
      <p:pic>
        <p:nvPicPr>
          <p:cNvPr id="2021" name="Google Shape;2021;p145"/>
          <p:cNvPicPr preferRelativeResize="0"/>
          <p:nvPr/>
        </p:nvPicPr>
        <p:blipFill rotWithShape="1">
          <a:blip r:embed="rId6">
            <a:alphaModFix/>
          </a:blip>
          <a:srcRect b="0" l="0" r="0" t="0"/>
          <a:stretch/>
        </p:blipFill>
        <p:spPr>
          <a:xfrm>
            <a:off x="8904356" y="5215500"/>
            <a:ext cx="407421" cy="404200"/>
          </a:xfrm>
          <a:prstGeom prst="rect">
            <a:avLst/>
          </a:prstGeom>
          <a:noFill/>
          <a:ln>
            <a:noFill/>
          </a:ln>
        </p:spPr>
      </p:pic>
      <p:pic>
        <p:nvPicPr>
          <p:cNvPr id="2022" name="Google Shape;2022;p145"/>
          <p:cNvPicPr preferRelativeResize="0"/>
          <p:nvPr/>
        </p:nvPicPr>
        <p:blipFill rotWithShape="1">
          <a:blip r:embed="rId7">
            <a:alphaModFix/>
          </a:blip>
          <a:srcRect b="0" l="0" r="0" t="0"/>
          <a:stretch/>
        </p:blipFill>
        <p:spPr>
          <a:xfrm>
            <a:off x="3971348" y="4333667"/>
            <a:ext cx="369967" cy="371500"/>
          </a:xfrm>
          <a:prstGeom prst="rect">
            <a:avLst/>
          </a:prstGeom>
          <a:noFill/>
          <a:ln>
            <a:noFill/>
          </a:ln>
        </p:spPr>
      </p:pic>
      <p:pic>
        <p:nvPicPr>
          <p:cNvPr id="2023" name="Google Shape;2023;p145"/>
          <p:cNvPicPr preferRelativeResize="0"/>
          <p:nvPr/>
        </p:nvPicPr>
        <p:blipFill rotWithShape="1">
          <a:blip r:embed="rId7">
            <a:alphaModFix/>
          </a:blip>
          <a:srcRect b="0" l="0" r="0" t="0"/>
          <a:stretch/>
        </p:blipFill>
        <p:spPr>
          <a:xfrm>
            <a:off x="5617920" y="4333667"/>
            <a:ext cx="369967" cy="371500"/>
          </a:xfrm>
          <a:prstGeom prst="rect">
            <a:avLst/>
          </a:prstGeom>
          <a:noFill/>
          <a:ln>
            <a:noFill/>
          </a:ln>
        </p:spPr>
      </p:pic>
      <p:pic>
        <p:nvPicPr>
          <p:cNvPr id="2024" name="Google Shape;2024;p145"/>
          <p:cNvPicPr preferRelativeResize="0"/>
          <p:nvPr/>
        </p:nvPicPr>
        <p:blipFill rotWithShape="1">
          <a:blip r:embed="rId7">
            <a:alphaModFix/>
          </a:blip>
          <a:srcRect b="0" l="0" r="0" t="0"/>
          <a:stretch/>
        </p:blipFill>
        <p:spPr>
          <a:xfrm>
            <a:off x="7243520" y="4333667"/>
            <a:ext cx="369967" cy="371500"/>
          </a:xfrm>
          <a:prstGeom prst="rect">
            <a:avLst/>
          </a:prstGeom>
          <a:noFill/>
          <a:ln>
            <a:noFill/>
          </a:ln>
        </p:spPr>
      </p:pic>
      <p:pic>
        <p:nvPicPr>
          <p:cNvPr id="2025" name="Google Shape;2025;p145"/>
          <p:cNvPicPr preferRelativeResize="0"/>
          <p:nvPr/>
        </p:nvPicPr>
        <p:blipFill rotWithShape="1">
          <a:blip r:embed="rId7">
            <a:alphaModFix/>
          </a:blip>
          <a:srcRect b="0" l="0" r="0" t="0"/>
          <a:stretch/>
        </p:blipFill>
        <p:spPr>
          <a:xfrm>
            <a:off x="8918290" y="4333667"/>
            <a:ext cx="369967" cy="371500"/>
          </a:xfrm>
          <a:prstGeom prst="rect">
            <a:avLst/>
          </a:prstGeom>
          <a:noFill/>
          <a:ln>
            <a:noFill/>
          </a:ln>
        </p:spPr>
      </p:pic>
      <p:sp>
        <p:nvSpPr>
          <p:cNvPr id="2026" name="Google Shape;2026;p145"/>
          <p:cNvSpPr txBox="1"/>
          <p:nvPr/>
        </p:nvSpPr>
        <p:spPr>
          <a:xfrm>
            <a:off x="1491031" y="1508731"/>
            <a:ext cx="1365300" cy="440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Proxima Nova"/>
                <a:ea typeface="Proxima Nova"/>
                <a:cs typeface="Proxima Nova"/>
                <a:sym typeface="Proxima Nova"/>
              </a:rPr>
              <a:t>DEVELOPER</a:t>
            </a:r>
            <a:endParaRPr b="0" i="0" sz="12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19"/>
          <p:cNvSpPr/>
          <p:nvPr/>
        </p:nvSpPr>
        <p:spPr>
          <a:xfrm>
            <a:off x="-48633" y="3256060"/>
            <a:ext cx="12191700" cy="2310900"/>
          </a:xfrm>
          <a:prstGeom prst="rect">
            <a:avLst/>
          </a:prstGeom>
          <a:gradFill>
            <a:gsLst>
              <a:gs pos="0">
                <a:srgbClr val="FFFFFF"/>
              </a:gs>
              <a:gs pos="100000">
                <a:srgbClr val="EFF2F3"/>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0" name="Google Shape;1280;p119"/>
          <p:cNvSpPr/>
          <p:nvPr/>
        </p:nvSpPr>
        <p:spPr>
          <a:xfrm>
            <a:off x="0" y="406563"/>
            <a:ext cx="12191700" cy="79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500"/>
              <a:buNone/>
            </a:pPr>
            <a:r>
              <a:rPr b="1" lang="en" sz="4000">
                <a:latin typeface="Overpass"/>
                <a:ea typeface="Overpass"/>
                <a:cs typeface="Overpass"/>
                <a:sym typeface="Overpass"/>
              </a:rPr>
              <a:t>Evolution of Development Methodologies</a:t>
            </a:r>
            <a:endParaRPr b="1" sz="4000">
              <a:latin typeface="Overpass"/>
              <a:ea typeface="Overpass"/>
              <a:cs typeface="Overpass"/>
              <a:sym typeface="Overpass"/>
            </a:endParaRPr>
          </a:p>
        </p:txBody>
      </p:sp>
      <p:pic>
        <p:nvPicPr>
          <p:cNvPr id="1281" name="Google Shape;1281;p119"/>
          <p:cNvPicPr preferRelativeResize="0"/>
          <p:nvPr/>
        </p:nvPicPr>
        <p:blipFill rotWithShape="1">
          <a:blip r:embed="rId3">
            <a:alphaModFix/>
          </a:blip>
          <a:srcRect b="0" l="0" r="0" t="0"/>
          <a:stretch/>
        </p:blipFill>
        <p:spPr>
          <a:xfrm>
            <a:off x="0" y="4476960"/>
            <a:ext cx="2260320" cy="1596961"/>
          </a:xfrm>
          <a:prstGeom prst="rect">
            <a:avLst/>
          </a:prstGeom>
          <a:noFill/>
          <a:ln>
            <a:noFill/>
          </a:ln>
        </p:spPr>
      </p:pic>
      <p:sp>
        <p:nvSpPr>
          <p:cNvPr id="1282" name="Google Shape;1282;p119"/>
          <p:cNvSpPr txBox="1"/>
          <p:nvPr/>
        </p:nvSpPr>
        <p:spPr>
          <a:xfrm>
            <a:off x="813382" y="4718942"/>
            <a:ext cx="16500" cy="4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283" name="Google Shape;1283;p119"/>
          <p:cNvSpPr txBox="1"/>
          <p:nvPr/>
        </p:nvSpPr>
        <p:spPr>
          <a:xfrm>
            <a:off x="2033355" y="1194727"/>
            <a:ext cx="8143500" cy="47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solidFill>
                  <a:schemeClr val="dk1"/>
                </a:solidFill>
                <a:latin typeface="Overpass"/>
                <a:ea typeface="Overpass"/>
                <a:cs typeface="Overpass"/>
                <a:sym typeface="Overpass"/>
              </a:rPr>
              <a:t>Competition drives the need, the need for speed (and stability)</a:t>
            </a:r>
            <a:endParaRPr sz="2100">
              <a:solidFill>
                <a:schemeClr val="dk1"/>
              </a:solidFill>
              <a:latin typeface="Overpass"/>
              <a:ea typeface="Overpass"/>
              <a:cs typeface="Overpass"/>
              <a:sym typeface="Overpass"/>
            </a:endParaRPr>
          </a:p>
        </p:txBody>
      </p:sp>
      <p:grpSp>
        <p:nvGrpSpPr>
          <p:cNvPr id="1284" name="Google Shape;1284;p119"/>
          <p:cNvGrpSpPr/>
          <p:nvPr/>
        </p:nvGrpSpPr>
        <p:grpSpPr>
          <a:xfrm>
            <a:off x="390990" y="2128747"/>
            <a:ext cx="3657509" cy="3702007"/>
            <a:chOff x="293250" y="1596600"/>
            <a:chExt cx="2743200" cy="2776575"/>
          </a:xfrm>
        </p:grpSpPr>
        <p:sp>
          <p:nvSpPr>
            <p:cNvPr id="1285" name="Google Shape;1285;p119"/>
            <p:cNvSpPr txBox="1"/>
            <p:nvPr/>
          </p:nvSpPr>
          <p:spPr>
            <a:xfrm>
              <a:off x="560550" y="2343225"/>
              <a:ext cx="2208600" cy="5796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WATERFALL</a:t>
              </a:r>
              <a:endParaRPr b="1" sz="1900">
                <a:solidFill>
                  <a:srgbClr val="000000"/>
                </a:solidFill>
                <a:latin typeface="Overpass"/>
                <a:ea typeface="Overpass"/>
                <a:cs typeface="Overpass"/>
                <a:sym typeface="Overpass"/>
              </a:endParaRPr>
            </a:p>
          </p:txBody>
        </p:sp>
        <p:sp>
          <p:nvSpPr>
            <p:cNvPr id="1286" name="Google Shape;1286;p119"/>
            <p:cNvSpPr txBox="1"/>
            <p:nvPr/>
          </p:nvSpPr>
          <p:spPr>
            <a:xfrm>
              <a:off x="293250" y="2865675"/>
              <a:ext cx="2743200" cy="15075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800"/>
                </a:spcBef>
                <a:spcAft>
                  <a:spcPts val="0"/>
                </a:spcAft>
                <a:buClr>
                  <a:srgbClr val="000000"/>
                </a:buClr>
                <a:buSzPts val="1300"/>
                <a:buFont typeface="Overpass"/>
                <a:buChar char="●"/>
              </a:pPr>
              <a:r>
                <a:rPr lang="en" sz="1300">
                  <a:latin typeface="Overpass"/>
                  <a:ea typeface="Overpass"/>
                  <a:cs typeface="Overpass"/>
                  <a:sym typeface="Overpass"/>
                </a:rPr>
                <a:t>Linear approach</a:t>
              </a:r>
              <a:endParaRPr sz="1300">
                <a:solidFill>
                  <a:srgbClr val="000000"/>
                </a:solidFill>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Silo’d teams</a:t>
              </a:r>
              <a:endParaRPr sz="1300">
                <a:solidFill>
                  <a:srgbClr val="000000"/>
                </a:solidFill>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Scope locked in (requirements defined before coding)</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Architecture well documented</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i="1" lang="en" sz="1300">
                  <a:latin typeface="Overpass"/>
                  <a:ea typeface="Overpass"/>
                  <a:cs typeface="Overpass"/>
                  <a:sym typeface="Overpass"/>
                </a:rPr>
                <a:t>Delivery time: Weeks to Months</a:t>
              </a:r>
              <a:endParaRPr i="1" sz="1300">
                <a:solidFill>
                  <a:srgbClr val="000000"/>
                </a:solidFill>
                <a:latin typeface="Overpass"/>
                <a:ea typeface="Overpass"/>
                <a:cs typeface="Overpass"/>
                <a:sym typeface="Overpass"/>
              </a:endParaRPr>
            </a:p>
            <a:p>
              <a:pPr indent="0" lvl="0" marL="609600" rtl="0" algn="l">
                <a:lnSpc>
                  <a:spcPct val="115000"/>
                </a:lnSpc>
                <a:spcBef>
                  <a:spcPts val="800"/>
                </a:spcBef>
                <a:spcAft>
                  <a:spcPts val="0"/>
                </a:spcAft>
                <a:buNone/>
              </a:pPr>
              <a:r>
                <a:t/>
              </a:r>
              <a:endParaRPr sz="1300">
                <a:latin typeface="Overpass"/>
                <a:ea typeface="Overpass"/>
                <a:cs typeface="Overpass"/>
                <a:sym typeface="Overpass"/>
              </a:endParaRPr>
            </a:p>
            <a:p>
              <a:pPr indent="0" lvl="0" marL="0" rtl="0" algn="ctr">
                <a:lnSpc>
                  <a:spcPct val="115000"/>
                </a:lnSpc>
                <a:spcBef>
                  <a:spcPts val="800"/>
                </a:spcBef>
                <a:spcAft>
                  <a:spcPts val="0"/>
                </a:spcAft>
                <a:buNone/>
              </a:pPr>
              <a:r>
                <a:t/>
              </a:r>
              <a:endParaRPr sz="1300">
                <a:solidFill>
                  <a:srgbClr val="000000"/>
                </a:solidFill>
                <a:latin typeface="Overpass"/>
                <a:ea typeface="Overpass"/>
                <a:cs typeface="Overpass"/>
                <a:sym typeface="Overpass"/>
              </a:endParaRPr>
            </a:p>
          </p:txBody>
        </p:sp>
        <p:pic>
          <p:nvPicPr>
            <p:cNvPr descr="Evolving IT.png" id="1287" name="Google Shape;1287;p119"/>
            <p:cNvPicPr preferRelativeResize="0"/>
            <p:nvPr/>
          </p:nvPicPr>
          <p:blipFill rotWithShape="1">
            <a:blip r:embed="rId4">
              <a:alphaModFix/>
            </a:blip>
            <a:srcRect b="72051" l="5076" r="86968" t="12289"/>
            <a:stretch/>
          </p:blipFill>
          <p:spPr>
            <a:xfrm>
              <a:off x="1133050" y="1596600"/>
              <a:ext cx="1063599" cy="935233"/>
            </a:xfrm>
            <a:prstGeom prst="rect">
              <a:avLst/>
            </a:prstGeom>
            <a:noFill/>
            <a:ln>
              <a:noFill/>
            </a:ln>
          </p:spPr>
        </p:pic>
      </p:grpSp>
      <p:grpSp>
        <p:nvGrpSpPr>
          <p:cNvPr id="1288" name="Google Shape;1288;p119"/>
          <p:cNvGrpSpPr/>
          <p:nvPr/>
        </p:nvGrpSpPr>
        <p:grpSpPr>
          <a:xfrm>
            <a:off x="4267093" y="2434156"/>
            <a:ext cx="3657509" cy="3396598"/>
            <a:chOff x="3200400" y="1825663"/>
            <a:chExt cx="2743200" cy="2547513"/>
          </a:xfrm>
        </p:grpSpPr>
        <p:sp>
          <p:nvSpPr>
            <p:cNvPr id="1289" name="Google Shape;1289;p119"/>
            <p:cNvSpPr txBox="1"/>
            <p:nvPr/>
          </p:nvSpPr>
          <p:spPr>
            <a:xfrm>
              <a:off x="3200400" y="2865675"/>
              <a:ext cx="2743200" cy="15075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800"/>
                </a:spcBef>
                <a:spcAft>
                  <a:spcPts val="0"/>
                </a:spcAft>
                <a:buClr>
                  <a:srgbClr val="000000"/>
                </a:buClr>
                <a:buSzPts val="1300"/>
                <a:buFont typeface="Overpass"/>
                <a:buChar char="●"/>
              </a:pPr>
              <a:r>
                <a:rPr lang="en" sz="1300">
                  <a:latin typeface="Overpass"/>
                  <a:ea typeface="Overpass"/>
                  <a:cs typeface="Overpass"/>
                  <a:sym typeface="Overpass"/>
                </a:rPr>
                <a:t>Iterative approach</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Cross-functional teams</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Prioritise backlog of user stories (requirements)</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Architecture incremental</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i="1" lang="en" sz="1300">
                  <a:latin typeface="Overpass"/>
                  <a:ea typeface="Overpass"/>
                  <a:cs typeface="Overpass"/>
                  <a:sym typeface="Overpass"/>
                </a:rPr>
                <a:t>Delivery Time: Days to Week</a:t>
              </a:r>
              <a:endParaRPr i="1" sz="1300">
                <a:latin typeface="Overpass"/>
                <a:ea typeface="Overpass"/>
                <a:cs typeface="Overpass"/>
                <a:sym typeface="Overpass"/>
              </a:endParaRPr>
            </a:p>
            <a:p>
              <a:pPr indent="0" lvl="0" marL="0" rtl="0" algn="ctr">
                <a:lnSpc>
                  <a:spcPct val="115000"/>
                </a:lnSpc>
                <a:spcBef>
                  <a:spcPts val="800"/>
                </a:spcBef>
                <a:spcAft>
                  <a:spcPts val="0"/>
                </a:spcAft>
                <a:buNone/>
              </a:pPr>
              <a:r>
                <a:t/>
              </a:r>
              <a:endParaRPr sz="1300">
                <a:solidFill>
                  <a:srgbClr val="000000"/>
                </a:solidFill>
                <a:latin typeface="Overpass"/>
                <a:ea typeface="Overpass"/>
                <a:cs typeface="Overpass"/>
                <a:sym typeface="Overpass"/>
              </a:endParaRPr>
            </a:p>
          </p:txBody>
        </p:sp>
        <p:sp>
          <p:nvSpPr>
            <p:cNvPr id="1290" name="Google Shape;1290;p119"/>
            <p:cNvSpPr txBox="1"/>
            <p:nvPr/>
          </p:nvSpPr>
          <p:spPr>
            <a:xfrm>
              <a:off x="3467700" y="2343225"/>
              <a:ext cx="2208600" cy="5796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AGILE</a:t>
              </a:r>
              <a:endParaRPr b="1" sz="1900">
                <a:solidFill>
                  <a:srgbClr val="000000"/>
                </a:solidFill>
                <a:latin typeface="Overpass"/>
                <a:ea typeface="Overpass"/>
                <a:cs typeface="Overpass"/>
                <a:sym typeface="Overpass"/>
              </a:endParaRPr>
            </a:p>
          </p:txBody>
        </p:sp>
        <p:pic>
          <p:nvPicPr>
            <p:cNvPr descr="Evolving IT.png" id="1291" name="Google Shape;1291;p119"/>
            <p:cNvPicPr preferRelativeResize="0"/>
            <p:nvPr/>
          </p:nvPicPr>
          <p:blipFill rotWithShape="1">
            <a:blip r:embed="rId4">
              <a:alphaModFix/>
            </a:blip>
            <a:srcRect b="49180" l="1801" r="83904" t="39818"/>
            <a:stretch/>
          </p:blipFill>
          <p:spPr>
            <a:xfrm>
              <a:off x="3616425" y="1825663"/>
              <a:ext cx="1911154" cy="655253"/>
            </a:xfrm>
            <a:prstGeom prst="rect">
              <a:avLst/>
            </a:prstGeom>
            <a:noFill/>
            <a:ln>
              <a:noFill/>
            </a:ln>
          </p:spPr>
        </p:pic>
      </p:grpSp>
      <p:grpSp>
        <p:nvGrpSpPr>
          <p:cNvPr id="1292" name="Google Shape;1292;p119"/>
          <p:cNvGrpSpPr/>
          <p:nvPr/>
        </p:nvGrpSpPr>
        <p:grpSpPr>
          <a:xfrm>
            <a:off x="8296609" y="2074465"/>
            <a:ext cx="3657509" cy="3756289"/>
            <a:chOff x="6222613" y="1555888"/>
            <a:chExt cx="2743200" cy="2817288"/>
          </a:xfrm>
        </p:grpSpPr>
        <p:sp>
          <p:nvSpPr>
            <p:cNvPr id="1293" name="Google Shape;1293;p119"/>
            <p:cNvSpPr txBox="1"/>
            <p:nvPr/>
          </p:nvSpPr>
          <p:spPr>
            <a:xfrm>
              <a:off x="6489913" y="2343225"/>
              <a:ext cx="2208600" cy="5796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b="1" lang="en" sz="1900">
                  <a:latin typeface="Overpass"/>
                  <a:ea typeface="Overpass"/>
                  <a:cs typeface="Overpass"/>
                  <a:sym typeface="Overpass"/>
                </a:rPr>
                <a:t>DEVOPS</a:t>
              </a:r>
              <a:endParaRPr b="1" sz="1900">
                <a:solidFill>
                  <a:srgbClr val="000000"/>
                </a:solidFill>
                <a:latin typeface="Overpass"/>
                <a:ea typeface="Overpass"/>
                <a:cs typeface="Overpass"/>
                <a:sym typeface="Overpass"/>
              </a:endParaRPr>
            </a:p>
          </p:txBody>
        </p:sp>
        <p:sp>
          <p:nvSpPr>
            <p:cNvPr id="1294" name="Google Shape;1294;p119"/>
            <p:cNvSpPr txBox="1"/>
            <p:nvPr/>
          </p:nvSpPr>
          <p:spPr>
            <a:xfrm>
              <a:off x="6222613" y="2865675"/>
              <a:ext cx="2743200" cy="1507500"/>
            </a:xfrm>
            <a:prstGeom prst="rect">
              <a:avLst/>
            </a:prstGeom>
            <a:noFill/>
            <a:ln>
              <a:noFill/>
            </a:ln>
          </p:spPr>
          <p:txBody>
            <a:bodyPr anchorCtr="0" anchor="t" bIns="121900" lIns="121900" spcFirstLastPara="1" rIns="121900" wrap="square" tIns="121900">
              <a:noAutofit/>
            </a:bodyPr>
            <a:lstStyle/>
            <a:p>
              <a:pPr indent="-387350" lvl="0" marL="609600" rtl="0" algn="l">
                <a:lnSpc>
                  <a:spcPct val="115000"/>
                </a:lnSpc>
                <a:spcBef>
                  <a:spcPts val="800"/>
                </a:spcBef>
                <a:spcAft>
                  <a:spcPts val="0"/>
                </a:spcAft>
                <a:buClr>
                  <a:srgbClr val="000000"/>
                </a:buClr>
                <a:buSzPts val="1300"/>
                <a:buFont typeface="Overpass"/>
                <a:buChar char="●"/>
              </a:pPr>
              <a:r>
                <a:rPr lang="en" sz="1300">
                  <a:latin typeface="Overpass"/>
                  <a:ea typeface="Overpass"/>
                  <a:cs typeface="Overpass"/>
                  <a:sym typeface="Overpass"/>
                </a:rPr>
                <a:t>Collaboration between business units</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Focus on automating processes (pipeline)</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lang="en" sz="1300">
                  <a:latin typeface="Overpass"/>
                  <a:ea typeface="Overpass"/>
                  <a:cs typeface="Overpass"/>
                  <a:sym typeface="Overpass"/>
                </a:rPr>
                <a:t>Architecture is defined - need to consider how it will run/scale in prod</a:t>
              </a:r>
              <a:endParaRPr sz="1300">
                <a:latin typeface="Overpass"/>
                <a:ea typeface="Overpass"/>
                <a:cs typeface="Overpass"/>
                <a:sym typeface="Overpass"/>
              </a:endParaRPr>
            </a:p>
            <a:p>
              <a:pPr indent="-387350" lvl="0" marL="609600" rtl="0" algn="l">
                <a:lnSpc>
                  <a:spcPct val="115000"/>
                </a:lnSpc>
                <a:spcBef>
                  <a:spcPts val="0"/>
                </a:spcBef>
                <a:spcAft>
                  <a:spcPts val="0"/>
                </a:spcAft>
                <a:buClr>
                  <a:srgbClr val="000000"/>
                </a:buClr>
                <a:buSzPts val="1300"/>
                <a:buFont typeface="Overpass"/>
                <a:buChar char="●"/>
              </a:pPr>
              <a:r>
                <a:rPr i="1" lang="en" sz="1300">
                  <a:latin typeface="Overpass"/>
                  <a:ea typeface="Overpass"/>
                  <a:cs typeface="Overpass"/>
                  <a:sym typeface="Overpass"/>
                </a:rPr>
                <a:t>Delivery time: Hours to Days</a:t>
              </a:r>
              <a:endParaRPr i="1" sz="1300">
                <a:latin typeface="Overpass"/>
                <a:ea typeface="Overpass"/>
                <a:cs typeface="Overpass"/>
                <a:sym typeface="Overpass"/>
              </a:endParaRPr>
            </a:p>
            <a:p>
              <a:pPr indent="0" lvl="0" marL="0" rtl="0" algn="l">
                <a:lnSpc>
                  <a:spcPct val="115000"/>
                </a:lnSpc>
                <a:spcBef>
                  <a:spcPts val="800"/>
                </a:spcBef>
                <a:spcAft>
                  <a:spcPts val="0"/>
                </a:spcAft>
                <a:buNone/>
              </a:pPr>
              <a:r>
                <a:t/>
              </a:r>
              <a:endParaRPr sz="1300">
                <a:latin typeface="Overpass"/>
                <a:ea typeface="Overpass"/>
                <a:cs typeface="Overpass"/>
                <a:sym typeface="Overpass"/>
              </a:endParaRPr>
            </a:p>
            <a:p>
              <a:pPr indent="0" lvl="0" marL="609600" rtl="0" algn="l">
                <a:lnSpc>
                  <a:spcPct val="115000"/>
                </a:lnSpc>
                <a:spcBef>
                  <a:spcPts val="800"/>
                </a:spcBef>
                <a:spcAft>
                  <a:spcPts val="0"/>
                </a:spcAft>
                <a:buNone/>
              </a:pPr>
              <a:r>
                <a:t/>
              </a:r>
              <a:endParaRPr sz="1300">
                <a:solidFill>
                  <a:srgbClr val="000000"/>
                </a:solidFill>
                <a:latin typeface="Overpass"/>
                <a:ea typeface="Overpass"/>
                <a:cs typeface="Overpass"/>
                <a:sym typeface="Overpass"/>
              </a:endParaRPr>
            </a:p>
          </p:txBody>
        </p:sp>
        <p:pic>
          <p:nvPicPr>
            <p:cNvPr descr="Evolving IT.png" id="1295" name="Google Shape;1295;p119"/>
            <p:cNvPicPr preferRelativeResize="0"/>
            <p:nvPr/>
          </p:nvPicPr>
          <p:blipFill rotWithShape="1">
            <a:blip r:embed="rId4">
              <a:alphaModFix/>
            </a:blip>
            <a:srcRect b="4130" l="0" r="81335" t="78920"/>
            <a:stretch/>
          </p:blipFill>
          <p:spPr>
            <a:xfrm>
              <a:off x="6346513" y="1555888"/>
              <a:ext cx="2495399" cy="101664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46"/>
          <p:cNvSpPr txBox="1"/>
          <p:nvPr>
            <p:ph type="title"/>
          </p:nvPr>
        </p:nvSpPr>
        <p:spPr>
          <a:xfrm>
            <a:off x="1102200" y="2214300"/>
            <a:ext cx="9987600" cy="2429700"/>
          </a:xfrm>
          <a:prstGeom prst="rect">
            <a:avLst/>
          </a:prstGeom>
          <a:noFill/>
          <a:ln>
            <a:noFill/>
          </a:ln>
        </p:spPr>
        <p:txBody>
          <a:bodyPr anchorCtr="0" anchor="ctr" bIns="121900" lIns="121900" spcFirstLastPara="1" rIns="121900" wrap="square" tIns="121900">
            <a:noAutofit/>
          </a:bodyPr>
          <a:lstStyle/>
          <a:p>
            <a:pPr indent="0" lvl="0" marL="0" rtl="0" algn="ctr">
              <a:lnSpc>
                <a:spcPct val="100000"/>
              </a:lnSpc>
              <a:spcBef>
                <a:spcPts val="0"/>
              </a:spcBef>
              <a:spcAft>
                <a:spcPts val="0"/>
              </a:spcAft>
              <a:buSzPts val="4300"/>
              <a:buNone/>
            </a:pPr>
            <a:r>
              <a:rPr lang="en"/>
              <a:t>DEVELOPER WORKFLOW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47"/>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037" name="Google Shape;2037;p147"/>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LOCAL DEVELOPMENT WORKFLOW</a:t>
            </a:r>
            <a:endParaRPr/>
          </a:p>
        </p:txBody>
      </p:sp>
      <p:sp>
        <p:nvSpPr>
          <p:cNvPr id="2038" name="Google Shape;2038;p147"/>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039" name="Google Shape;2039;p147"/>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040" name="Google Shape;2040;p147"/>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041" name="Google Shape;2041;p147"/>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042" name="Google Shape;2042;p147"/>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043" name="Google Shape;2043;p147"/>
          <p:cNvCxnSpPr>
            <a:stCxn id="2038" idx="3"/>
            <a:endCxn id="2039"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44" name="Google Shape;2044;p147"/>
          <p:cNvCxnSpPr>
            <a:stCxn id="2039" idx="3"/>
            <a:endCxn id="2040"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45" name="Google Shape;2045;p147"/>
          <p:cNvCxnSpPr>
            <a:stCxn id="2040" idx="3"/>
            <a:endCxn id="2041"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46" name="Google Shape;2046;p147"/>
          <p:cNvCxnSpPr>
            <a:stCxn id="2041" idx="3"/>
            <a:endCxn id="2042"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47" name="Google Shape;2047;p147"/>
          <p:cNvCxnSpPr>
            <a:stCxn id="2040" idx="2"/>
            <a:endCxn id="2038"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048" name="Google Shape;2048;p147"/>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049" name="Google Shape;2049;p147"/>
          <p:cNvCxnSpPr>
            <a:stCxn id="2048" idx="3"/>
            <a:endCxn id="2038"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148"/>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BOOTSTRAP</a:t>
            </a:r>
            <a:endParaRPr b="1"/>
          </a:p>
          <a:p>
            <a:pPr indent="-387350" lvl="0" marL="609600" rtl="0" algn="l">
              <a:lnSpc>
                <a:spcPct val="115000"/>
              </a:lnSpc>
              <a:spcBef>
                <a:spcPts val="800"/>
              </a:spcBef>
              <a:spcAft>
                <a:spcPts val="0"/>
              </a:spcAft>
              <a:buSzPts val="1300"/>
              <a:buChar char="●"/>
            </a:pPr>
            <a:r>
              <a:rPr lang="en"/>
              <a:t>Pick your programming language and application runtime of choice</a:t>
            </a:r>
            <a:endParaRPr/>
          </a:p>
          <a:p>
            <a:pPr indent="-387350" lvl="0" marL="609600" rtl="0" algn="l">
              <a:lnSpc>
                <a:spcPct val="115000"/>
              </a:lnSpc>
              <a:spcBef>
                <a:spcPts val="0"/>
              </a:spcBef>
              <a:spcAft>
                <a:spcPts val="0"/>
              </a:spcAft>
              <a:buSzPts val="1300"/>
              <a:buChar char="●"/>
            </a:pPr>
            <a:r>
              <a:rPr lang="en"/>
              <a:t>Create the project skeleton from scratch or use a generator such as </a:t>
            </a:r>
            <a:endParaRPr/>
          </a:p>
          <a:p>
            <a:pPr indent="-406400" lvl="1" marL="1219200" rtl="0" algn="l">
              <a:lnSpc>
                <a:spcPct val="115000"/>
              </a:lnSpc>
              <a:spcBef>
                <a:spcPts val="0"/>
              </a:spcBef>
              <a:spcAft>
                <a:spcPts val="0"/>
              </a:spcAft>
              <a:buSzPts val="1600"/>
              <a:buChar char="○"/>
            </a:pPr>
            <a:r>
              <a:rPr lang="en" sz="1600"/>
              <a:t>Maven archetypes</a:t>
            </a:r>
            <a:endParaRPr sz="1600"/>
          </a:p>
          <a:p>
            <a:pPr indent="-406400" lvl="1" marL="1219200" rtl="0" algn="l">
              <a:lnSpc>
                <a:spcPct val="115000"/>
              </a:lnSpc>
              <a:spcBef>
                <a:spcPts val="0"/>
              </a:spcBef>
              <a:spcAft>
                <a:spcPts val="0"/>
              </a:spcAft>
              <a:buSzPts val="1600"/>
              <a:buChar char="○"/>
            </a:pPr>
            <a:r>
              <a:rPr lang="en" sz="1600"/>
              <a:t>Quickstarts and Templates</a:t>
            </a:r>
            <a:endParaRPr sz="1600"/>
          </a:p>
          <a:p>
            <a:pPr indent="-406400" lvl="1" marL="1219200" rtl="0" algn="l">
              <a:lnSpc>
                <a:spcPct val="115000"/>
              </a:lnSpc>
              <a:spcBef>
                <a:spcPts val="0"/>
              </a:spcBef>
              <a:spcAft>
                <a:spcPts val="0"/>
              </a:spcAft>
              <a:buSzPts val="1600"/>
              <a:buChar char="○"/>
            </a:pPr>
            <a:r>
              <a:rPr lang="en" sz="1600"/>
              <a:t>OpenShift Generator</a:t>
            </a:r>
            <a:endParaRPr sz="1600"/>
          </a:p>
          <a:p>
            <a:pPr indent="-406400" lvl="1" marL="1219200" rtl="0" algn="l">
              <a:lnSpc>
                <a:spcPct val="115000"/>
              </a:lnSpc>
              <a:spcBef>
                <a:spcPts val="0"/>
              </a:spcBef>
              <a:spcAft>
                <a:spcPts val="0"/>
              </a:spcAft>
              <a:buSzPts val="1600"/>
              <a:buChar char="○"/>
            </a:pPr>
            <a:r>
              <a:rPr lang="en" sz="1600"/>
              <a:t>Spring Initializr</a:t>
            </a:r>
            <a:endParaRPr sz="1600"/>
          </a:p>
        </p:txBody>
      </p:sp>
      <p:sp>
        <p:nvSpPr>
          <p:cNvPr id="2055" name="Google Shape;2055;p14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056" name="Google Shape;2056;p14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057" name="Google Shape;2057;p148"/>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058" name="Google Shape;2058;p148"/>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059" name="Google Shape;2059;p148"/>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060" name="Google Shape;2060;p148"/>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061" name="Google Shape;2061;p148"/>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062" name="Google Shape;2062;p148"/>
          <p:cNvCxnSpPr>
            <a:stCxn id="2057" idx="3"/>
            <a:endCxn id="2058"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63" name="Google Shape;2063;p148"/>
          <p:cNvCxnSpPr>
            <a:stCxn id="2058" idx="3"/>
            <a:endCxn id="2059"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64" name="Google Shape;2064;p148"/>
          <p:cNvCxnSpPr>
            <a:stCxn id="2059" idx="3"/>
            <a:endCxn id="2060"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65" name="Google Shape;2065;p148"/>
          <p:cNvCxnSpPr>
            <a:stCxn id="2060" idx="3"/>
            <a:endCxn id="2061"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66" name="Google Shape;2066;p148"/>
          <p:cNvCxnSpPr>
            <a:stCxn id="2059" idx="2"/>
            <a:endCxn id="2057"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067" name="Google Shape;2067;p148"/>
          <p:cNvSpPr/>
          <p:nvPr/>
        </p:nvSpPr>
        <p:spPr>
          <a:xfrm>
            <a:off x="1112676"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068" name="Google Shape;2068;p148"/>
          <p:cNvCxnSpPr>
            <a:stCxn id="2067" idx="3"/>
            <a:endCxn id="2057"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49"/>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074" name="Google Shape;2074;p149"/>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DEVELOP</a:t>
            </a:r>
            <a:endParaRPr/>
          </a:p>
          <a:p>
            <a:pPr indent="-387350" lvl="0" marL="609600" rtl="0" algn="l">
              <a:lnSpc>
                <a:spcPct val="115000"/>
              </a:lnSpc>
              <a:spcBef>
                <a:spcPts val="800"/>
              </a:spcBef>
              <a:spcAft>
                <a:spcPts val="0"/>
              </a:spcAft>
              <a:buSzPts val="1300"/>
              <a:buChar char="●"/>
            </a:pPr>
            <a:r>
              <a:rPr lang="en"/>
              <a:t>Pick your framework of choice such as Java EE, Spring, Ruby on Rails, Django, Express, ...</a:t>
            </a:r>
            <a:endParaRPr/>
          </a:p>
          <a:p>
            <a:pPr indent="-387350" lvl="0" marL="609600" rtl="0" algn="l">
              <a:lnSpc>
                <a:spcPct val="115000"/>
              </a:lnSpc>
              <a:spcBef>
                <a:spcPts val="0"/>
              </a:spcBef>
              <a:spcAft>
                <a:spcPts val="0"/>
              </a:spcAft>
              <a:buSzPts val="1300"/>
              <a:buChar char="●"/>
            </a:pPr>
            <a:r>
              <a:rPr lang="en"/>
              <a:t>Develop your application code using your editor or IDE of choice</a:t>
            </a:r>
            <a:endParaRPr/>
          </a:p>
          <a:p>
            <a:pPr indent="-387350" lvl="0" marL="609600" rtl="0" algn="l">
              <a:lnSpc>
                <a:spcPct val="115000"/>
              </a:lnSpc>
              <a:spcBef>
                <a:spcPts val="0"/>
              </a:spcBef>
              <a:spcAft>
                <a:spcPts val="0"/>
              </a:spcAft>
              <a:buSzPts val="1300"/>
              <a:buChar char="●"/>
            </a:pPr>
            <a:r>
              <a:rPr lang="en"/>
              <a:t>Build and test your application code locally using your build tools</a:t>
            </a:r>
            <a:endParaRPr/>
          </a:p>
          <a:p>
            <a:pPr indent="-387350" lvl="0" marL="609600" rtl="0" algn="l">
              <a:lnSpc>
                <a:spcPct val="115000"/>
              </a:lnSpc>
              <a:spcBef>
                <a:spcPts val="0"/>
              </a:spcBef>
              <a:spcAft>
                <a:spcPts val="0"/>
              </a:spcAft>
              <a:buSzPts val="1300"/>
              <a:buChar char="●"/>
            </a:pPr>
            <a:r>
              <a:rPr lang="en"/>
              <a:t>Create or generate OpenShift templates or Kubernetes objects</a:t>
            </a:r>
            <a:endParaRPr/>
          </a:p>
          <a:p>
            <a:pPr indent="0" lvl="0" marL="0" rtl="0" algn="l">
              <a:lnSpc>
                <a:spcPct val="115000"/>
              </a:lnSpc>
              <a:spcBef>
                <a:spcPts val="800"/>
              </a:spcBef>
              <a:spcAft>
                <a:spcPts val="0"/>
              </a:spcAft>
              <a:buSzPts val="1300"/>
              <a:buNone/>
            </a:pPr>
            <a:r>
              <a:t/>
            </a:r>
            <a:endParaRPr/>
          </a:p>
        </p:txBody>
      </p:sp>
      <p:sp>
        <p:nvSpPr>
          <p:cNvPr id="2075" name="Google Shape;2075;p149"/>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076" name="Google Shape;2076;p149"/>
          <p:cNvSpPr/>
          <p:nvPr/>
        </p:nvSpPr>
        <p:spPr>
          <a:xfrm>
            <a:off x="2846632"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077" name="Google Shape;2077;p149"/>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078" name="Google Shape;2078;p149"/>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079" name="Google Shape;2079;p149"/>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080" name="Google Shape;2080;p149"/>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081" name="Google Shape;2081;p149"/>
          <p:cNvCxnSpPr>
            <a:stCxn id="2076" idx="3"/>
            <a:endCxn id="2077"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82" name="Google Shape;2082;p149"/>
          <p:cNvCxnSpPr>
            <a:stCxn id="2077" idx="3"/>
            <a:endCxn id="2078"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83" name="Google Shape;2083;p149"/>
          <p:cNvCxnSpPr>
            <a:stCxn id="2078" idx="3"/>
            <a:endCxn id="2079"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84" name="Google Shape;2084;p149"/>
          <p:cNvCxnSpPr>
            <a:stCxn id="2079" idx="3"/>
            <a:endCxn id="2080"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085" name="Google Shape;2085;p149"/>
          <p:cNvCxnSpPr>
            <a:stCxn id="2078" idx="2"/>
            <a:endCxn id="2076"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086" name="Google Shape;2086;p149"/>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087" name="Google Shape;2087;p149"/>
          <p:cNvCxnSpPr>
            <a:stCxn id="2086" idx="3"/>
            <a:endCxn id="2076"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50"/>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093" name="Google Shape;2093;p150"/>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LOCAL DEPLOY</a:t>
            </a:r>
            <a:endParaRPr b="1"/>
          </a:p>
          <a:p>
            <a:pPr indent="-387350" lvl="0" marL="609600" rtl="0" algn="l">
              <a:lnSpc>
                <a:spcPct val="115000"/>
              </a:lnSpc>
              <a:spcBef>
                <a:spcPts val="800"/>
              </a:spcBef>
              <a:spcAft>
                <a:spcPts val="0"/>
              </a:spcAft>
              <a:buSzPts val="1300"/>
              <a:buChar char="●"/>
            </a:pPr>
            <a:r>
              <a:rPr lang="en"/>
              <a:t>Deploy your code on a local OpenShift cluster</a:t>
            </a:r>
            <a:endParaRPr/>
          </a:p>
          <a:p>
            <a:pPr indent="-387350" lvl="1" marL="1219200" rtl="0" algn="l">
              <a:lnSpc>
                <a:spcPct val="115000"/>
              </a:lnSpc>
              <a:spcBef>
                <a:spcPts val="0"/>
              </a:spcBef>
              <a:spcAft>
                <a:spcPts val="0"/>
              </a:spcAft>
              <a:buSzPts val="1300"/>
              <a:buChar char="○"/>
            </a:pPr>
            <a:r>
              <a:rPr lang="en"/>
              <a:t>Red Hat Container Development Kit (CDK), minishift and oc cluster</a:t>
            </a:r>
            <a:endParaRPr/>
          </a:p>
          <a:p>
            <a:pPr indent="-387350" lvl="0" marL="609600" rtl="0" algn="l">
              <a:lnSpc>
                <a:spcPct val="115000"/>
              </a:lnSpc>
              <a:spcBef>
                <a:spcPts val="0"/>
              </a:spcBef>
              <a:spcAft>
                <a:spcPts val="0"/>
              </a:spcAft>
              <a:buSzPts val="1300"/>
              <a:buChar char="●"/>
            </a:pPr>
            <a:r>
              <a:rPr lang="en"/>
              <a:t>Red Hat CDK provides a standard RHEL-based development environment</a:t>
            </a:r>
            <a:endParaRPr/>
          </a:p>
          <a:p>
            <a:pPr indent="-387350" lvl="0" marL="609600" rtl="0" algn="l">
              <a:lnSpc>
                <a:spcPct val="115000"/>
              </a:lnSpc>
              <a:spcBef>
                <a:spcPts val="0"/>
              </a:spcBef>
              <a:spcAft>
                <a:spcPts val="0"/>
              </a:spcAft>
              <a:buSzPts val="1300"/>
              <a:buChar char="●"/>
            </a:pPr>
            <a:r>
              <a:rPr lang="en"/>
              <a:t>Use binary deploy, maven or CLI rsync to push code or app binary directly into containers</a:t>
            </a:r>
            <a:endParaRPr/>
          </a:p>
          <a:p>
            <a:pPr indent="0" lvl="0" marL="0" rtl="0" algn="l">
              <a:lnSpc>
                <a:spcPct val="115000"/>
              </a:lnSpc>
              <a:spcBef>
                <a:spcPts val="800"/>
              </a:spcBef>
              <a:spcAft>
                <a:spcPts val="0"/>
              </a:spcAft>
              <a:buSzPts val="1300"/>
              <a:buNone/>
            </a:pPr>
            <a:r>
              <a:t/>
            </a:r>
            <a:endParaRPr/>
          </a:p>
        </p:txBody>
      </p:sp>
      <p:sp>
        <p:nvSpPr>
          <p:cNvPr id="2094" name="Google Shape;2094;p150"/>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095" name="Google Shape;2095;p150"/>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096" name="Google Shape;2096;p150"/>
          <p:cNvSpPr/>
          <p:nvPr/>
        </p:nvSpPr>
        <p:spPr>
          <a:xfrm>
            <a:off x="4580590"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097" name="Google Shape;2097;p150"/>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098" name="Google Shape;2098;p150"/>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099" name="Google Shape;2099;p150"/>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100" name="Google Shape;2100;p150"/>
          <p:cNvCxnSpPr>
            <a:stCxn id="2095" idx="3"/>
            <a:endCxn id="2096"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01" name="Google Shape;2101;p150"/>
          <p:cNvCxnSpPr>
            <a:stCxn id="2096" idx="3"/>
            <a:endCxn id="2097"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02" name="Google Shape;2102;p150"/>
          <p:cNvCxnSpPr>
            <a:stCxn id="2097" idx="3"/>
            <a:endCxn id="2098"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03" name="Google Shape;2103;p150"/>
          <p:cNvCxnSpPr>
            <a:stCxn id="2098" idx="3"/>
            <a:endCxn id="2099"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04" name="Google Shape;2104;p150"/>
          <p:cNvCxnSpPr>
            <a:stCxn id="2097" idx="2"/>
            <a:endCxn id="2095"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105" name="Google Shape;2105;p150"/>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106" name="Google Shape;2106;p150"/>
          <p:cNvCxnSpPr>
            <a:stCxn id="2105" idx="3"/>
            <a:endCxn id="2095"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5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112" name="Google Shape;2112;p151"/>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VERIFY</a:t>
            </a:r>
            <a:endParaRPr/>
          </a:p>
          <a:p>
            <a:pPr indent="-387350" lvl="0" marL="609600" rtl="0" algn="l">
              <a:lnSpc>
                <a:spcPct val="115000"/>
              </a:lnSpc>
              <a:spcBef>
                <a:spcPts val="800"/>
              </a:spcBef>
              <a:spcAft>
                <a:spcPts val="0"/>
              </a:spcAft>
              <a:buSzPts val="1300"/>
              <a:buChar char="●"/>
            </a:pPr>
            <a:r>
              <a:rPr lang="en"/>
              <a:t>Verify your code is working as expected</a:t>
            </a:r>
            <a:endParaRPr/>
          </a:p>
          <a:p>
            <a:pPr indent="-387350" lvl="0" marL="609600" rtl="0" algn="l">
              <a:lnSpc>
                <a:spcPct val="115000"/>
              </a:lnSpc>
              <a:spcBef>
                <a:spcPts val="0"/>
              </a:spcBef>
              <a:spcAft>
                <a:spcPts val="0"/>
              </a:spcAft>
              <a:buSzPts val="1300"/>
              <a:buChar char="●"/>
            </a:pPr>
            <a:r>
              <a:rPr lang="en"/>
              <a:t>Run any type of tests that are required with or without other components (database, etc)</a:t>
            </a:r>
            <a:endParaRPr/>
          </a:p>
          <a:p>
            <a:pPr indent="-387350" lvl="0" marL="609600" rtl="0" algn="l">
              <a:lnSpc>
                <a:spcPct val="115000"/>
              </a:lnSpc>
              <a:spcBef>
                <a:spcPts val="0"/>
              </a:spcBef>
              <a:spcAft>
                <a:spcPts val="0"/>
              </a:spcAft>
              <a:buSzPts val="1300"/>
              <a:buChar char="●"/>
            </a:pPr>
            <a:r>
              <a:rPr lang="en"/>
              <a:t>Based on the test results, change code, deploy, verify and repeat</a:t>
            </a:r>
            <a:endParaRPr/>
          </a:p>
          <a:p>
            <a:pPr indent="0" lvl="0" marL="0" rtl="0" algn="l">
              <a:lnSpc>
                <a:spcPct val="115000"/>
              </a:lnSpc>
              <a:spcBef>
                <a:spcPts val="800"/>
              </a:spcBef>
              <a:spcAft>
                <a:spcPts val="0"/>
              </a:spcAft>
              <a:buSzPts val="1300"/>
              <a:buNone/>
            </a:pPr>
            <a:r>
              <a:t/>
            </a:r>
            <a:endParaRPr/>
          </a:p>
          <a:p>
            <a:pPr indent="0" lvl="0" marL="0" rtl="0" algn="l">
              <a:lnSpc>
                <a:spcPct val="115000"/>
              </a:lnSpc>
              <a:spcBef>
                <a:spcPts val="800"/>
              </a:spcBef>
              <a:spcAft>
                <a:spcPts val="0"/>
              </a:spcAft>
              <a:buSzPts val="1300"/>
              <a:buNone/>
            </a:pPr>
            <a:r>
              <a:t/>
            </a:r>
            <a:endParaRPr/>
          </a:p>
        </p:txBody>
      </p:sp>
      <p:sp>
        <p:nvSpPr>
          <p:cNvPr id="2113" name="Google Shape;2113;p15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114" name="Google Shape;2114;p151"/>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115" name="Google Shape;2115;p151"/>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116" name="Google Shape;2116;p151"/>
          <p:cNvSpPr/>
          <p:nvPr/>
        </p:nvSpPr>
        <p:spPr>
          <a:xfrm>
            <a:off x="6314547"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117" name="Google Shape;2117;p151"/>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118" name="Google Shape;2118;p151"/>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119" name="Google Shape;2119;p151"/>
          <p:cNvCxnSpPr>
            <a:stCxn id="2114" idx="3"/>
            <a:endCxn id="2115"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20" name="Google Shape;2120;p151"/>
          <p:cNvCxnSpPr>
            <a:stCxn id="2115" idx="3"/>
            <a:endCxn id="2116"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21" name="Google Shape;2121;p151"/>
          <p:cNvCxnSpPr>
            <a:stCxn id="2116" idx="3"/>
            <a:endCxn id="2117"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22" name="Google Shape;2122;p151"/>
          <p:cNvCxnSpPr>
            <a:stCxn id="2117" idx="3"/>
            <a:endCxn id="2118"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23" name="Google Shape;2123;p151"/>
          <p:cNvCxnSpPr>
            <a:stCxn id="2116" idx="2"/>
            <a:endCxn id="2114"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124" name="Google Shape;2124;p151"/>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125" name="Google Shape;2125;p151"/>
          <p:cNvCxnSpPr>
            <a:stCxn id="2124" idx="3"/>
            <a:endCxn id="2114"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52"/>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131" name="Google Shape;2131;p152"/>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GIT PUSH</a:t>
            </a:r>
            <a:endParaRPr/>
          </a:p>
          <a:p>
            <a:pPr indent="-387350" lvl="0" marL="609600" rtl="0" algn="l">
              <a:lnSpc>
                <a:spcPct val="115000"/>
              </a:lnSpc>
              <a:spcBef>
                <a:spcPts val="800"/>
              </a:spcBef>
              <a:spcAft>
                <a:spcPts val="0"/>
              </a:spcAft>
              <a:buSzPts val="1300"/>
              <a:buChar char="●"/>
            </a:pPr>
            <a:r>
              <a:rPr lang="en"/>
              <a:t>Push the code and configuration to the Git repository</a:t>
            </a:r>
            <a:endParaRPr/>
          </a:p>
          <a:p>
            <a:pPr indent="-387350" lvl="0" marL="609600" rtl="0" algn="l">
              <a:lnSpc>
                <a:spcPct val="115000"/>
              </a:lnSpc>
              <a:spcBef>
                <a:spcPts val="0"/>
              </a:spcBef>
              <a:spcAft>
                <a:spcPts val="0"/>
              </a:spcAft>
              <a:buSzPts val="1300"/>
              <a:buChar char="●"/>
            </a:pPr>
            <a:r>
              <a:rPr lang="en"/>
              <a:t>If using Fork &amp; Pull Request workflow, create a Pull Request</a:t>
            </a:r>
            <a:endParaRPr/>
          </a:p>
          <a:p>
            <a:pPr indent="-387350" lvl="0" marL="609600" rtl="0" algn="l">
              <a:lnSpc>
                <a:spcPct val="115000"/>
              </a:lnSpc>
              <a:spcBef>
                <a:spcPts val="0"/>
              </a:spcBef>
              <a:spcAft>
                <a:spcPts val="0"/>
              </a:spcAft>
              <a:buSzPts val="1300"/>
              <a:buChar char="●"/>
            </a:pPr>
            <a:r>
              <a:rPr lang="en"/>
              <a:t>If using code review workflow, participate in code review discussions</a:t>
            </a:r>
            <a:endParaRPr/>
          </a:p>
          <a:p>
            <a:pPr indent="0" lvl="0" marL="0" rtl="0" algn="l">
              <a:lnSpc>
                <a:spcPct val="115000"/>
              </a:lnSpc>
              <a:spcBef>
                <a:spcPts val="800"/>
              </a:spcBef>
              <a:spcAft>
                <a:spcPts val="0"/>
              </a:spcAft>
              <a:buSzPts val="1300"/>
              <a:buNone/>
            </a:pPr>
            <a:r>
              <a:t/>
            </a:r>
            <a:endParaRPr/>
          </a:p>
          <a:p>
            <a:pPr indent="0" lvl="0" marL="0" rtl="0" algn="l">
              <a:lnSpc>
                <a:spcPct val="115000"/>
              </a:lnSpc>
              <a:spcBef>
                <a:spcPts val="800"/>
              </a:spcBef>
              <a:spcAft>
                <a:spcPts val="0"/>
              </a:spcAft>
              <a:buSzPts val="1300"/>
              <a:buNone/>
            </a:pPr>
            <a:r>
              <a:t/>
            </a:r>
            <a:endParaRPr/>
          </a:p>
        </p:txBody>
      </p:sp>
      <p:sp>
        <p:nvSpPr>
          <p:cNvPr id="2132" name="Google Shape;2132;p152"/>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133" name="Google Shape;2133;p152"/>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134" name="Google Shape;2134;p152"/>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135" name="Google Shape;2135;p152"/>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136" name="Google Shape;2136;p152"/>
          <p:cNvSpPr/>
          <p:nvPr/>
        </p:nvSpPr>
        <p:spPr>
          <a:xfrm>
            <a:off x="8048504"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137" name="Google Shape;2137;p152"/>
          <p:cNvSpPr/>
          <p:nvPr/>
        </p:nvSpPr>
        <p:spPr>
          <a:xfrm>
            <a:off x="978246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138" name="Google Shape;2138;p152"/>
          <p:cNvCxnSpPr>
            <a:stCxn id="2133" idx="3"/>
            <a:endCxn id="2134"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39" name="Google Shape;2139;p152"/>
          <p:cNvCxnSpPr>
            <a:stCxn id="2134" idx="3"/>
            <a:endCxn id="2135"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40" name="Google Shape;2140;p152"/>
          <p:cNvCxnSpPr>
            <a:stCxn id="2135" idx="3"/>
            <a:endCxn id="2136"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41" name="Google Shape;2141;p152"/>
          <p:cNvCxnSpPr>
            <a:stCxn id="2136" idx="3"/>
            <a:endCxn id="2137"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42" name="Google Shape;2142;p152"/>
          <p:cNvCxnSpPr>
            <a:stCxn id="2135" idx="2"/>
            <a:endCxn id="2133"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143" name="Google Shape;2143;p152"/>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144" name="Google Shape;2144;p152"/>
          <p:cNvCxnSpPr>
            <a:stCxn id="2143" idx="3"/>
            <a:endCxn id="2133"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53"/>
          <p:cNvSpPr txBox="1"/>
          <p:nvPr>
            <p:ph idx="1" type="body"/>
          </p:nvPr>
        </p:nvSpPr>
        <p:spPr>
          <a:xfrm>
            <a:off x="1102267" y="3643667"/>
            <a:ext cx="10214100" cy="235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800"/>
              </a:spcBef>
              <a:spcAft>
                <a:spcPts val="0"/>
              </a:spcAft>
              <a:buSzPts val="1300"/>
              <a:buNone/>
            </a:pPr>
            <a:r>
              <a:rPr b="1" lang="en"/>
              <a:t>PIPELINE</a:t>
            </a:r>
            <a:endParaRPr/>
          </a:p>
          <a:p>
            <a:pPr indent="-387350" lvl="0" marL="609600" rtl="0" algn="l">
              <a:lnSpc>
                <a:spcPct val="115000"/>
              </a:lnSpc>
              <a:spcBef>
                <a:spcPts val="800"/>
              </a:spcBef>
              <a:spcAft>
                <a:spcPts val="0"/>
              </a:spcAft>
              <a:buSzPts val="1300"/>
              <a:buChar char="●"/>
            </a:pPr>
            <a:r>
              <a:rPr lang="en"/>
              <a:t>Pushing code to the Git repository triggers one or multiple deployment pipelines</a:t>
            </a:r>
            <a:endParaRPr/>
          </a:p>
          <a:p>
            <a:pPr indent="-387350" lvl="0" marL="609600" rtl="0" algn="l">
              <a:lnSpc>
                <a:spcPct val="115000"/>
              </a:lnSpc>
              <a:spcBef>
                <a:spcPts val="0"/>
              </a:spcBef>
              <a:spcAft>
                <a:spcPts val="0"/>
              </a:spcAft>
              <a:buSzPts val="1300"/>
              <a:buChar char="●"/>
            </a:pPr>
            <a:r>
              <a:rPr lang="en"/>
              <a:t>Design your pipelines based on your development workflow e.g. test the pull request</a:t>
            </a:r>
            <a:endParaRPr/>
          </a:p>
          <a:p>
            <a:pPr indent="-387350" lvl="0" marL="609600" rtl="0" algn="l">
              <a:lnSpc>
                <a:spcPct val="115000"/>
              </a:lnSpc>
              <a:spcBef>
                <a:spcPts val="0"/>
              </a:spcBef>
              <a:spcAft>
                <a:spcPts val="0"/>
              </a:spcAft>
              <a:buSzPts val="1300"/>
              <a:buChar char="●"/>
            </a:pPr>
            <a:r>
              <a:rPr lang="en"/>
              <a:t>Failure in the pipeline? Go back to the code and start again</a:t>
            </a:r>
            <a:endParaRPr/>
          </a:p>
        </p:txBody>
      </p:sp>
      <p:sp>
        <p:nvSpPr>
          <p:cNvPr id="2150" name="Google Shape;2150;p153"/>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SzPts val="1100"/>
              <a:buNone/>
            </a:pPr>
            <a:fld id="{00000000-1234-1234-1234-123412341234}" type="slidenum">
              <a:rPr lang="en"/>
              <a:t>‹#›</a:t>
            </a:fld>
            <a:endParaRPr/>
          </a:p>
        </p:txBody>
      </p:sp>
      <p:sp>
        <p:nvSpPr>
          <p:cNvPr id="2151" name="Google Shape;2151;p153"/>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l">
              <a:lnSpc>
                <a:spcPct val="100000"/>
              </a:lnSpc>
              <a:spcBef>
                <a:spcPts val="0"/>
              </a:spcBef>
              <a:spcAft>
                <a:spcPts val="0"/>
              </a:spcAft>
              <a:buSzPts val="3700"/>
              <a:buNone/>
            </a:pPr>
            <a:r>
              <a:rPr lang="en"/>
              <a:t>LOCAL DEVELOPMENT WORKFLOW</a:t>
            </a:r>
            <a:endParaRPr/>
          </a:p>
        </p:txBody>
      </p:sp>
      <p:sp>
        <p:nvSpPr>
          <p:cNvPr id="2152" name="Google Shape;2152;p153"/>
          <p:cNvSpPr/>
          <p:nvPr/>
        </p:nvSpPr>
        <p:spPr>
          <a:xfrm>
            <a:off x="2846632"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Develop</a:t>
            </a:r>
            <a:endParaRPr b="0" i="0" sz="1600" u="none" cap="none" strike="noStrike">
              <a:solidFill>
                <a:srgbClr val="000000"/>
              </a:solidFill>
              <a:latin typeface="Proxima Nova"/>
              <a:ea typeface="Proxima Nova"/>
              <a:cs typeface="Proxima Nova"/>
              <a:sym typeface="Proxima Nova"/>
            </a:endParaRPr>
          </a:p>
        </p:txBody>
      </p:sp>
      <p:sp>
        <p:nvSpPr>
          <p:cNvPr id="2153" name="Google Shape;2153;p153"/>
          <p:cNvSpPr/>
          <p:nvPr/>
        </p:nvSpPr>
        <p:spPr>
          <a:xfrm>
            <a:off x="4580590"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Local</a:t>
            </a:r>
            <a:endParaRPr b="0" i="0" sz="16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Deploy</a:t>
            </a:r>
            <a:endParaRPr b="0" i="0" sz="1600" u="none" cap="none" strike="noStrike">
              <a:solidFill>
                <a:srgbClr val="000000"/>
              </a:solidFill>
              <a:latin typeface="Proxima Nova"/>
              <a:ea typeface="Proxima Nova"/>
              <a:cs typeface="Proxima Nova"/>
              <a:sym typeface="Proxima Nova"/>
            </a:endParaRPr>
          </a:p>
        </p:txBody>
      </p:sp>
      <p:sp>
        <p:nvSpPr>
          <p:cNvPr id="2154" name="Google Shape;2154;p153"/>
          <p:cNvSpPr/>
          <p:nvPr/>
        </p:nvSpPr>
        <p:spPr>
          <a:xfrm>
            <a:off x="6314547"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Verify</a:t>
            </a:r>
            <a:endParaRPr b="0" i="0" sz="1600" u="none" cap="none" strike="noStrike">
              <a:solidFill>
                <a:srgbClr val="000000"/>
              </a:solidFill>
              <a:latin typeface="Proxima Nova"/>
              <a:ea typeface="Proxima Nova"/>
              <a:cs typeface="Proxima Nova"/>
              <a:sym typeface="Proxima Nova"/>
            </a:endParaRPr>
          </a:p>
        </p:txBody>
      </p:sp>
      <p:sp>
        <p:nvSpPr>
          <p:cNvPr id="2155" name="Google Shape;2155;p153"/>
          <p:cNvSpPr/>
          <p:nvPr/>
        </p:nvSpPr>
        <p:spPr>
          <a:xfrm>
            <a:off x="8048504"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Git Push</a:t>
            </a:r>
            <a:endParaRPr b="0" i="0" sz="1600" u="none" cap="none" strike="noStrike">
              <a:solidFill>
                <a:srgbClr val="000000"/>
              </a:solidFill>
              <a:latin typeface="Proxima Nova"/>
              <a:ea typeface="Proxima Nova"/>
              <a:cs typeface="Proxima Nova"/>
              <a:sym typeface="Proxima Nova"/>
            </a:endParaRPr>
          </a:p>
        </p:txBody>
      </p:sp>
      <p:sp>
        <p:nvSpPr>
          <p:cNvPr id="2156" name="Google Shape;2156;p153"/>
          <p:cNvSpPr/>
          <p:nvPr/>
        </p:nvSpPr>
        <p:spPr>
          <a:xfrm>
            <a:off x="9782460" y="2117875"/>
            <a:ext cx="1412100" cy="935700"/>
          </a:xfrm>
          <a:prstGeom prst="rect">
            <a:avLst/>
          </a:prstGeom>
          <a:solidFill>
            <a:srgbClr val="92D4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Pipeline</a:t>
            </a:r>
            <a:endParaRPr b="0" i="0" sz="1600" u="none" cap="none" strike="noStrike">
              <a:solidFill>
                <a:srgbClr val="000000"/>
              </a:solidFill>
              <a:latin typeface="Proxima Nova"/>
              <a:ea typeface="Proxima Nova"/>
              <a:cs typeface="Proxima Nova"/>
              <a:sym typeface="Proxima Nova"/>
            </a:endParaRPr>
          </a:p>
        </p:txBody>
      </p:sp>
      <p:cxnSp>
        <p:nvCxnSpPr>
          <p:cNvPr id="2157" name="Google Shape;2157;p153"/>
          <p:cNvCxnSpPr>
            <a:stCxn id="2152" idx="3"/>
            <a:endCxn id="2153" idx="1"/>
          </p:cNvCxnSpPr>
          <p:nvPr/>
        </p:nvCxnSpPr>
        <p:spPr>
          <a:xfrm>
            <a:off x="4258732"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58" name="Google Shape;2158;p153"/>
          <p:cNvCxnSpPr>
            <a:stCxn id="2153" idx="3"/>
            <a:endCxn id="2154" idx="1"/>
          </p:cNvCxnSpPr>
          <p:nvPr/>
        </p:nvCxnSpPr>
        <p:spPr>
          <a:xfrm>
            <a:off x="5992690"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59" name="Google Shape;2159;p153"/>
          <p:cNvCxnSpPr>
            <a:stCxn id="2154" idx="3"/>
            <a:endCxn id="2155" idx="1"/>
          </p:cNvCxnSpPr>
          <p:nvPr/>
        </p:nvCxnSpPr>
        <p:spPr>
          <a:xfrm>
            <a:off x="7726647"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60" name="Google Shape;2160;p153"/>
          <p:cNvCxnSpPr>
            <a:stCxn id="2155" idx="3"/>
            <a:endCxn id="2156" idx="1"/>
          </p:cNvCxnSpPr>
          <p:nvPr/>
        </p:nvCxnSpPr>
        <p:spPr>
          <a:xfrm>
            <a:off x="9460604" y="2585725"/>
            <a:ext cx="321900" cy="0"/>
          </a:xfrm>
          <a:prstGeom prst="straightConnector1">
            <a:avLst/>
          </a:prstGeom>
          <a:noFill/>
          <a:ln cap="flat" cmpd="sng" w="9525">
            <a:solidFill>
              <a:schemeClr val="dk2"/>
            </a:solidFill>
            <a:prstDash val="solid"/>
            <a:round/>
            <a:headEnd len="sm" w="sm" type="none"/>
            <a:tailEnd len="med" w="med" type="triangle"/>
          </a:ln>
        </p:spPr>
      </p:cxnSp>
      <p:cxnSp>
        <p:nvCxnSpPr>
          <p:cNvPr id="2161" name="Google Shape;2161;p153"/>
          <p:cNvCxnSpPr>
            <a:stCxn id="2154" idx="2"/>
            <a:endCxn id="2152" idx="2"/>
          </p:cNvCxnSpPr>
          <p:nvPr/>
        </p:nvCxnSpPr>
        <p:spPr>
          <a:xfrm rot="5400000">
            <a:off x="5286297" y="1319875"/>
            <a:ext cx="600" cy="3468000"/>
          </a:xfrm>
          <a:prstGeom prst="bentConnector3">
            <a:avLst>
              <a:gd fmla="val 39687500" name="adj1"/>
            </a:avLst>
          </a:prstGeom>
          <a:noFill/>
          <a:ln cap="flat" cmpd="sng" w="9525">
            <a:solidFill>
              <a:schemeClr val="dk2"/>
            </a:solidFill>
            <a:prstDash val="solid"/>
            <a:round/>
            <a:headEnd len="sm" w="sm" type="none"/>
            <a:tailEnd len="med" w="med" type="triangle"/>
          </a:ln>
        </p:spPr>
      </p:cxnSp>
      <p:sp>
        <p:nvSpPr>
          <p:cNvPr id="2162" name="Google Shape;2162;p153"/>
          <p:cNvSpPr/>
          <p:nvPr/>
        </p:nvSpPr>
        <p:spPr>
          <a:xfrm>
            <a:off x="1112676" y="2117875"/>
            <a:ext cx="1412100" cy="935700"/>
          </a:xfrm>
          <a:prstGeom prst="rect">
            <a:avLst/>
          </a:prstGeom>
          <a:solidFill>
            <a:srgbClr val="9FC5E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Bootstrap</a:t>
            </a:r>
            <a:endParaRPr b="0" i="0" sz="1600" u="none" cap="none" strike="noStrike">
              <a:solidFill>
                <a:srgbClr val="000000"/>
              </a:solidFill>
              <a:latin typeface="Proxima Nova"/>
              <a:ea typeface="Proxima Nova"/>
              <a:cs typeface="Proxima Nova"/>
              <a:sym typeface="Proxima Nova"/>
            </a:endParaRPr>
          </a:p>
        </p:txBody>
      </p:sp>
      <p:cxnSp>
        <p:nvCxnSpPr>
          <p:cNvPr id="2163" name="Google Shape;2163;p153"/>
          <p:cNvCxnSpPr>
            <a:stCxn id="2162" idx="3"/>
            <a:endCxn id="2152" idx="1"/>
          </p:cNvCxnSpPr>
          <p:nvPr/>
        </p:nvCxnSpPr>
        <p:spPr>
          <a:xfrm>
            <a:off x="2524776" y="2585725"/>
            <a:ext cx="321900" cy="600"/>
          </a:xfrm>
          <a:prstGeom prst="bentConnector3">
            <a:avLst>
              <a:gd fmla="val 49993"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15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OpenShift Pipelines</a:t>
            </a:r>
            <a:endParaRPr/>
          </a:p>
        </p:txBody>
      </p:sp>
      <p:pic>
        <p:nvPicPr>
          <p:cNvPr id="2169" name="Google Shape;2169;p154"/>
          <p:cNvPicPr preferRelativeResize="0"/>
          <p:nvPr/>
        </p:nvPicPr>
        <p:blipFill>
          <a:blip r:embed="rId3">
            <a:alphaModFix/>
          </a:blip>
          <a:stretch>
            <a:fillRect/>
          </a:stretch>
        </p:blipFill>
        <p:spPr>
          <a:xfrm>
            <a:off x="7856967" y="871758"/>
            <a:ext cx="1447101" cy="464267"/>
          </a:xfrm>
          <a:prstGeom prst="rect">
            <a:avLst/>
          </a:prstGeom>
          <a:noFill/>
          <a:ln>
            <a:noFill/>
          </a:ln>
        </p:spPr>
      </p:pic>
      <p:sp>
        <p:nvSpPr>
          <p:cNvPr id="2170" name="Google Shape;2170;p154"/>
          <p:cNvSpPr txBox="1"/>
          <p:nvPr>
            <p:ph idx="4294967295" type="body"/>
          </p:nvPr>
        </p:nvSpPr>
        <p:spPr>
          <a:xfrm>
            <a:off x="885042" y="1739867"/>
            <a:ext cx="4460700" cy="4114800"/>
          </a:xfrm>
          <a:prstGeom prst="rect">
            <a:avLst/>
          </a:prstGeom>
        </p:spPr>
        <p:txBody>
          <a:bodyPr anchorCtr="0" anchor="t" bIns="0" lIns="0" spcFirstLastPara="1" rIns="0" wrap="square" tIns="0">
            <a:noAutofit/>
          </a:bodyPr>
          <a:lstStyle/>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OpenShift Pipelines </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Authoring pipelines with Pipeline builder</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Runs serverless (no CI engine!)</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Share data between tasks in pipeline</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Workspaces for sharing artifacts</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Results for small data e.g. commit sha</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Webhooks</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Default GitHub TriggerBinding</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Filtering on payload (event, files, etc)</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Add to payload with CEL expressions</a:t>
            </a:r>
            <a:endParaRPr>
              <a:solidFill>
                <a:schemeClr val="dk1"/>
              </a:solidFill>
              <a:latin typeface="Red Hat Display"/>
              <a:ea typeface="Red Hat Display"/>
              <a:cs typeface="Red Hat Display"/>
              <a:sym typeface="Red Hat Display"/>
            </a:endParaRPr>
          </a:p>
          <a:p>
            <a:pPr indent="-393700" lvl="1" marL="1219200" rtl="0" algn="l">
              <a:lnSpc>
                <a:spcPct val="115000"/>
              </a:lnSpc>
              <a:spcBef>
                <a:spcPts val="0"/>
              </a:spcBef>
              <a:spcAft>
                <a:spcPts val="0"/>
              </a:spcAft>
              <a:buClr>
                <a:schemeClr val="dk1"/>
              </a:buClr>
              <a:buSzPts val="1400"/>
              <a:buFont typeface="Red Hat Display"/>
              <a:buChar char="･"/>
            </a:pPr>
            <a:r>
              <a:rPr lang="en">
                <a:solidFill>
                  <a:schemeClr val="dk1"/>
                </a:solidFill>
                <a:latin typeface="Red Hat Display"/>
                <a:ea typeface="Red Hat Display"/>
                <a:cs typeface="Red Hat Display"/>
                <a:sym typeface="Red Hat Display"/>
              </a:rPr>
              <a:t>Custom processing with interceptors</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Proxy support for git repositories</a:t>
            </a:r>
            <a:endParaRPr>
              <a:solidFill>
                <a:schemeClr val="dk1"/>
              </a:solidFill>
              <a:latin typeface="Red Hat Display"/>
              <a:ea typeface="Red Hat Display"/>
              <a:cs typeface="Red Hat Display"/>
              <a:sym typeface="Red Hat Display"/>
            </a:endParaRPr>
          </a:p>
          <a:p>
            <a:pPr indent="-406400" lvl="0" marL="609600" rtl="0" algn="l">
              <a:lnSpc>
                <a:spcPct val="115000"/>
              </a:lnSpc>
              <a:spcBef>
                <a:spcPts val="0"/>
              </a:spcBef>
              <a:spcAft>
                <a:spcPts val="0"/>
              </a:spcAft>
              <a:buClr>
                <a:schemeClr val="dk1"/>
              </a:buClr>
              <a:buSzPts val="1600"/>
              <a:buFont typeface="Red Hat Display"/>
              <a:buChar char="▸"/>
            </a:pPr>
            <a:r>
              <a:rPr lang="en">
                <a:solidFill>
                  <a:schemeClr val="dk1"/>
                </a:solidFill>
                <a:latin typeface="Red Hat Display"/>
                <a:ea typeface="Red Hat Display"/>
                <a:cs typeface="Red Hat Display"/>
                <a:sym typeface="Red Hat Display"/>
              </a:rPr>
              <a:t>Support Jenkins (both internal and external OpenShift)</a:t>
            </a:r>
            <a:endParaRPr>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500"/>
              <a:buFont typeface="Arial"/>
              <a:buNone/>
            </a:pPr>
            <a:r>
              <a:t/>
            </a:r>
            <a:endParaRPr>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a:solidFill>
                <a:schemeClr val="dk1"/>
              </a:solidFill>
              <a:latin typeface="Red Hat Display"/>
              <a:ea typeface="Red Hat Display"/>
              <a:cs typeface="Red Hat Display"/>
              <a:sym typeface="Red Hat Display"/>
            </a:endParaRPr>
          </a:p>
        </p:txBody>
      </p:sp>
      <p:pic>
        <p:nvPicPr>
          <p:cNvPr id="2171" name="Google Shape;2171;p154"/>
          <p:cNvPicPr preferRelativeResize="0"/>
          <p:nvPr/>
        </p:nvPicPr>
        <p:blipFill rotWithShape="1">
          <a:blip r:embed="rId4">
            <a:alphaModFix/>
          </a:blip>
          <a:srcRect b="39" l="0" r="0" t="39"/>
          <a:stretch/>
        </p:blipFill>
        <p:spPr>
          <a:xfrm>
            <a:off x="5596567" y="1739867"/>
            <a:ext cx="5710500" cy="3725644"/>
          </a:xfrm>
          <a:prstGeom prst="rect">
            <a:avLst/>
          </a:prstGeom>
          <a:noFill/>
          <a:ln>
            <a:noFill/>
          </a:ln>
        </p:spPr>
      </p:pic>
      <p:pic>
        <p:nvPicPr>
          <p:cNvPr id="2172" name="Google Shape;2172;p154"/>
          <p:cNvPicPr preferRelativeResize="0"/>
          <p:nvPr/>
        </p:nvPicPr>
        <p:blipFill>
          <a:blip r:embed="rId5">
            <a:alphaModFix/>
          </a:blip>
          <a:stretch>
            <a:fillRect/>
          </a:stretch>
        </p:blipFill>
        <p:spPr>
          <a:xfrm>
            <a:off x="3365900" y="5349775"/>
            <a:ext cx="1644626" cy="925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5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Let’s Demo</a:t>
            </a:r>
            <a:endParaRPr/>
          </a:p>
        </p:txBody>
      </p:sp>
      <p:sp>
        <p:nvSpPr>
          <p:cNvPr id="2178" name="Google Shape;2178;p1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0"/>
          <p:cNvSpPr/>
          <p:nvPr/>
        </p:nvSpPr>
        <p:spPr>
          <a:xfrm>
            <a:off x="-48633" y="3256060"/>
            <a:ext cx="12191700" cy="2310900"/>
          </a:xfrm>
          <a:prstGeom prst="rect">
            <a:avLst/>
          </a:prstGeom>
          <a:gradFill>
            <a:gsLst>
              <a:gs pos="0">
                <a:srgbClr val="FFFFFF"/>
              </a:gs>
              <a:gs pos="100000">
                <a:srgbClr val="EFF2F3"/>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p120"/>
          <p:cNvSpPr/>
          <p:nvPr/>
        </p:nvSpPr>
        <p:spPr>
          <a:xfrm>
            <a:off x="0" y="406563"/>
            <a:ext cx="12191700" cy="79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500"/>
              <a:buNone/>
            </a:pPr>
            <a:r>
              <a:rPr b="1" lang="en" sz="4000">
                <a:latin typeface="Overpass"/>
                <a:ea typeface="Overpass"/>
                <a:cs typeface="Overpass"/>
                <a:sym typeface="Overpass"/>
              </a:rPr>
              <a:t>So what is this DevOps thingy then?</a:t>
            </a:r>
            <a:endParaRPr b="1" sz="4000">
              <a:latin typeface="Overpass"/>
              <a:ea typeface="Overpass"/>
              <a:cs typeface="Overpass"/>
              <a:sym typeface="Overpass"/>
            </a:endParaRPr>
          </a:p>
        </p:txBody>
      </p:sp>
      <p:pic>
        <p:nvPicPr>
          <p:cNvPr id="1302" name="Google Shape;1302;p120"/>
          <p:cNvPicPr preferRelativeResize="0"/>
          <p:nvPr/>
        </p:nvPicPr>
        <p:blipFill rotWithShape="1">
          <a:blip r:embed="rId3">
            <a:alphaModFix/>
          </a:blip>
          <a:srcRect b="0" l="0" r="0" t="0"/>
          <a:stretch/>
        </p:blipFill>
        <p:spPr>
          <a:xfrm>
            <a:off x="0" y="4476960"/>
            <a:ext cx="2260320" cy="1596961"/>
          </a:xfrm>
          <a:prstGeom prst="rect">
            <a:avLst/>
          </a:prstGeom>
          <a:noFill/>
          <a:ln>
            <a:noFill/>
          </a:ln>
        </p:spPr>
      </p:pic>
      <p:sp>
        <p:nvSpPr>
          <p:cNvPr id="1303" name="Google Shape;1303;p120"/>
          <p:cNvSpPr txBox="1"/>
          <p:nvPr/>
        </p:nvSpPr>
        <p:spPr>
          <a:xfrm>
            <a:off x="813382" y="4718942"/>
            <a:ext cx="16500" cy="4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04" name="Google Shape;1304;p120"/>
          <p:cNvSpPr txBox="1"/>
          <p:nvPr/>
        </p:nvSpPr>
        <p:spPr>
          <a:xfrm>
            <a:off x="2033355" y="1194727"/>
            <a:ext cx="8143500" cy="47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solidFill>
                  <a:schemeClr val="dk1"/>
                </a:solidFill>
                <a:latin typeface="Overpass"/>
                <a:ea typeface="Overpass"/>
                <a:cs typeface="Overpass"/>
                <a:sym typeface="Overpass"/>
              </a:rPr>
              <a:t>What is NOT DevOps</a:t>
            </a:r>
            <a:endParaRPr sz="2100">
              <a:solidFill>
                <a:schemeClr val="dk1"/>
              </a:solidFill>
              <a:latin typeface="Overpass"/>
              <a:ea typeface="Overpass"/>
              <a:cs typeface="Overpass"/>
              <a:sym typeface="Overpass"/>
            </a:endParaRPr>
          </a:p>
        </p:txBody>
      </p:sp>
      <p:sp>
        <p:nvSpPr>
          <p:cNvPr id="1305" name="Google Shape;1305;p120"/>
          <p:cNvSpPr txBox="1"/>
          <p:nvPr>
            <p:ph idx="4294967295" type="body"/>
          </p:nvPr>
        </p:nvSpPr>
        <p:spPr>
          <a:xfrm>
            <a:off x="3318400" y="2512800"/>
            <a:ext cx="8664000" cy="18324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a:latin typeface="Overpass"/>
                <a:ea typeface="Overpass"/>
                <a:cs typeface="Overpass"/>
                <a:sym typeface="Overpass"/>
              </a:rPr>
              <a:t>DevOps is NOT: 	a single product (nor a bunch of tools)</a:t>
            </a:r>
            <a:endParaRPr>
              <a:latin typeface="Overpass"/>
              <a:ea typeface="Overpass"/>
              <a:cs typeface="Overpass"/>
              <a:sym typeface="Overpass"/>
            </a:endParaRPr>
          </a:p>
          <a:p>
            <a:pPr indent="0" lvl="0" marL="0" rtl="0" algn="l">
              <a:lnSpc>
                <a:spcPct val="150000"/>
              </a:lnSpc>
              <a:spcBef>
                <a:spcPts val="500"/>
              </a:spcBef>
              <a:spcAft>
                <a:spcPts val="0"/>
              </a:spcAft>
              <a:buNone/>
            </a:pPr>
            <a:r>
              <a:rPr lang="en">
                <a:latin typeface="Overpass"/>
                <a:ea typeface="Overpass"/>
                <a:cs typeface="Overpass"/>
                <a:sym typeface="Overpass"/>
              </a:rPr>
              <a:t>DevOps is NOT: 	a job role</a:t>
            </a:r>
            <a:endParaRPr>
              <a:latin typeface="Overpass"/>
              <a:ea typeface="Overpass"/>
              <a:cs typeface="Overpass"/>
              <a:sym typeface="Overpass"/>
            </a:endParaRPr>
          </a:p>
          <a:p>
            <a:pPr indent="0" lvl="0" marL="0" rtl="0" algn="l">
              <a:lnSpc>
                <a:spcPct val="150000"/>
              </a:lnSpc>
              <a:spcBef>
                <a:spcPts val="500"/>
              </a:spcBef>
              <a:spcAft>
                <a:spcPts val="0"/>
              </a:spcAft>
              <a:buNone/>
            </a:pPr>
            <a:r>
              <a:rPr lang="en">
                <a:latin typeface="Overpass"/>
                <a:ea typeface="Overpass"/>
                <a:cs typeface="Overpass"/>
                <a:sym typeface="Overpass"/>
              </a:rPr>
              <a:t>DevOps is NOT: 	a process or set of processes</a:t>
            </a:r>
            <a:endParaRPr>
              <a:latin typeface="Overpass"/>
              <a:ea typeface="Overpass"/>
              <a:cs typeface="Overpass"/>
              <a:sym typeface="Overpass"/>
            </a:endParaRPr>
          </a:p>
          <a:p>
            <a:pPr indent="0" lvl="0" marL="0" rtl="0" algn="l">
              <a:lnSpc>
                <a:spcPct val="150000"/>
              </a:lnSpc>
              <a:spcBef>
                <a:spcPts val="500"/>
              </a:spcBef>
              <a:spcAft>
                <a:spcPts val="0"/>
              </a:spcAft>
              <a:buNone/>
            </a:pPr>
            <a:r>
              <a:rPr lang="en">
                <a:latin typeface="Overpass"/>
                <a:ea typeface="Overpass"/>
                <a:cs typeface="Overpass"/>
                <a:sym typeface="Overpass"/>
              </a:rPr>
              <a:t>DevOps is NOT: 	just Agile 2.0</a:t>
            </a:r>
            <a:endParaRPr>
              <a:latin typeface="Overpass"/>
              <a:ea typeface="Overpass"/>
              <a:cs typeface="Overpass"/>
              <a:sym typeface="Overpass"/>
            </a:endParaRPr>
          </a:p>
          <a:p>
            <a:pPr indent="0" lvl="0" marL="0" rtl="0" algn="l">
              <a:lnSpc>
                <a:spcPct val="150000"/>
              </a:lnSpc>
              <a:spcBef>
                <a:spcPts val="500"/>
              </a:spcBef>
              <a:spcAft>
                <a:spcPts val="500"/>
              </a:spcAft>
              <a:buNone/>
            </a:pPr>
            <a:r>
              <a:t/>
            </a:r>
            <a:endParaRPr>
              <a:latin typeface="Overpass"/>
              <a:ea typeface="Overpass"/>
              <a:cs typeface="Overpass"/>
              <a:sym typeface="Overpass"/>
            </a:endParaRPr>
          </a:p>
        </p:txBody>
      </p:sp>
      <p:sp>
        <p:nvSpPr>
          <p:cNvPr id="1306" name="Google Shape;1306;p120"/>
          <p:cNvSpPr/>
          <p:nvPr/>
        </p:nvSpPr>
        <p:spPr>
          <a:xfrm>
            <a:off x="837333" y="2817600"/>
            <a:ext cx="1828800" cy="1832400"/>
          </a:xfrm>
          <a:prstGeom prst="ellipse">
            <a:avLst/>
          </a:prstGeom>
          <a:solidFill>
            <a:srgbClr val="0041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2D400"/>
              </a:solidFill>
            </a:endParaRPr>
          </a:p>
        </p:txBody>
      </p:sp>
      <p:pic>
        <p:nvPicPr>
          <p:cNvPr id="1307" name="Google Shape;1307;p120"/>
          <p:cNvPicPr preferRelativeResize="0"/>
          <p:nvPr/>
        </p:nvPicPr>
        <p:blipFill>
          <a:blip r:embed="rId4">
            <a:alphaModFix/>
          </a:blip>
          <a:stretch>
            <a:fillRect/>
          </a:stretch>
        </p:blipFill>
        <p:spPr>
          <a:xfrm flipH="1" rot="10800000">
            <a:off x="1202958" y="3141566"/>
            <a:ext cx="1122717" cy="11843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56"/>
          <p:cNvSpPr/>
          <p:nvPr/>
        </p:nvSpPr>
        <p:spPr>
          <a:xfrm>
            <a:off x="1244067" y="1466573"/>
            <a:ext cx="9737100" cy="14388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184" name="Google Shape;2184;p156"/>
          <p:cNvSpPr txBox="1"/>
          <p:nvPr>
            <p:ph idx="4294967295"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DEPLOY SOURCE CODE WITH SOURCE-TO-IMAGE (S2I)</a:t>
            </a:r>
            <a:endParaRPr/>
          </a:p>
        </p:txBody>
      </p:sp>
      <p:sp>
        <p:nvSpPr>
          <p:cNvPr id="2185" name="Google Shape;2185;p156"/>
          <p:cNvSpPr txBox="1"/>
          <p:nvPr/>
        </p:nvSpPr>
        <p:spPr>
          <a:xfrm>
            <a:off x="4869491" y="1871628"/>
            <a:ext cx="1236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Git</a:t>
            </a:r>
            <a:br>
              <a:rPr b="0" i="0" lang="en" sz="1300" u="none" cap="none" strike="noStrike">
                <a:solidFill>
                  <a:schemeClr val="dk1"/>
                </a:solidFill>
                <a:latin typeface="Proxima Nova"/>
                <a:ea typeface="Proxima Nova"/>
                <a:cs typeface="Proxima Nova"/>
                <a:sym typeface="Proxima Nova"/>
              </a:rPr>
            </a:br>
            <a:r>
              <a:rPr b="0" i="0" lang="en" sz="1300" u="none" cap="none" strike="noStrike">
                <a:solidFill>
                  <a:schemeClr val="dk1"/>
                </a:solidFill>
                <a:latin typeface="Proxima Nova"/>
                <a:ea typeface="Proxima Nova"/>
                <a:cs typeface="Proxima Nova"/>
                <a:sym typeface="Proxima Nova"/>
              </a:rPr>
              <a:t>Repository</a:t>
            </a:r>
            <a:endParaRPr b="0" i="0" sz="1300" u="none" cap="none" strike="noStrike">
              <a:solidFill>
                <a:srgbClr val="000000"/>
              </a:solidFill>
              <a:latin typeface="Proxima Nova"/>
              <a:ea typeface="Proxima Nova"/>
              <a:cs typeface="Proxima Nova"/>
              <a:sym typeface="Proxima Nova"/>
            </a:endParaRPr>
          </a:p>
        </p:txBody>
      </p:sp>
      <p:sp>
        <p:nvSpPr>
          <p:cNvPr id="2186" name="Google Shape;2186;p156"/>
          <p:cNvSpPr txBox="1"/>
          <p:nvPr/>
        </p:nvSpPr>
        <p:spPr>
          <a:xfrm>
            <a:off x="1355933" y="1839573"/>
            <a:ext cx="2608500" cy="692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APP</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(OpenShift)</a:t>
            </a:r>
            <a:endParaRPr b="0" i="0" sz="1600" u="none" cap="none" strike="noStrike">
              <a:solidFill>
                <a:srgbClr val="000000"/>
              </a:solidFill>
              <a:latin typeface="Proxima Nova"/>
              <a:ea typeface="Proxima Nova"/>
              <a:cs typeface="Proxima Nova"/>
              <a:sym typeface="Proxima Nova"/>
            </a:endParaRPr>
          </a:p>
        </p:txBody>
      </p:sp>
      <p:sp>
        <p:nvSpPr>
          <p:cNvPr id="2187" name="Google Shape;2187;p156"/>
          <p:cNvSpPr txBox="1"/>
          <p:nvPr/>
        </p:nvSpPr>
        <p:spPr>
          <a:xfrm>
            <a:off x="9158032" y="2521373"/>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Developer</a:t>
            </a:r>
            <a:endParaRPr b="0" i="0" sz="1300" u="none" cap="none" strike="noStrike">
              <a:solidFill>
                <a:srgbClr val="000000"/>
              </a:solidFill>
              <a:latin typeface="Proxima Nova"/>
              <a:ea typeface="Proxima Nova"/>
              <a:cs typeface="Proxima Nova"/>
              <a:sym typeface="Proxima Nova"/>
            </a:endParaRPr>
          </a:p>
        </p:txBody>
      </p:sp>
      <p:cxnSp>
        <p:nvCxnSpPr>
          <p:cNvPr id="2188" name="Google Shape;2188;p156"/>
          <p:cNvCxnSpPr/>
          <p:nvPr/>
        </p:nvCxnSpPr>
        <p:spPr>
          <a:xfrm rot="10800000">
            <a:off x="7022433" y="2012028"/>
            <a:ext cx="2480400" cy="0"/>
          </a:xfrm>
          <a:prstGeom prst="straightConnector1">
            <a:avLst/>
          </a:prstGeom>
          <a:noFill/>
          <a:ln cap="flat" cmpd="sng" w="9525">
            <a:solidFill>
              <a:srgbClr val="666666"/>
            </a:solidFill>
            <a:prstDash val="solid"/>
            <a:round/>
            <a:headEnd len="sm" w="sm" type="none"/>
            <a:tailEnd len="med" w="med" type="triangle"/>
          </a:ln>
        </p:spPr>
      </p:cxnSp>
      <p:sp>
        <p:nvSpPr>
          <p:cNvPr id="2189" name="Google Shape;2189;p156"/>
          <p:cNvSpPr txBox="1"/>
          <p:nvPr/>
        </p:nvSpPr>
        <p:spPr>
          <a:xfrm>
            <a:off x="7554914" y="1719100"/>
            <a:ext cx="1302300" cy="3027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code </a:t>
            </a:r>
            <a:endParaRPr b="0" i="0" sz="1300" u="none" cap="none" strike="noStrike">
              <a:solidFill>
                <a:srgbClr val="000000"/>
              </a:solidFill>
              <a:latin typeface="Proxima Nova"/>
              <a:ea typeface="Proxima Nova"/>
              <a:cs typeface="Proxima Nova"/>
              <a:sym typeface="Proxima Nova"/>
            </a:endParaRPr>
          </a:p>
        </p:txBody>
      </p:sp>
      <p:grpSp>
        <p:nvGrpSpPr>
          <p:cNvPr id="2190" name="Google Shape;2190;p156"/>
          <p:cNvGrpSpPr/>
          <p:nvPr/>
        </p:nvGrpSpPr>
        <p:grpSpPr>
          <a:xfrm>
            <a:off x="1244041" y="2322527"/>
            <a:ext cx="9736957" cy="2056985"/>
            <a:chOff x="780650" y="1861212"/>
            <a:chExt cx="7302900" cy="1542777"/>
          </a:xfrm>
        </p:grpSpPr>
        <p:sp>
          <p:nvSpPr>
            <p:cNvPr id="2191" name="Google Shape;2191;p156"/>
            <p:cNvSpPr/>
            <p:nvPr/>
          </p:nvSpPr>
          <p:spPr>
            <a:xfrm>
              <a:off x="780650" y="2324889"/>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Icon_RH_Object_Gear-Group_RGB_Flat.png" id="2192" name="Google Shape;2192;p156"/>
            <p:cNvPicPr preferRelativeResize="0"/>
            <p:nvPr/>
          </p:nvPicPr>
          <p:blipFill rotWithShape="1">
            <a:blip r:embed="rId3">
              <a:alphaModFix/>
            </a:blip>
            <a:srcRect b="0" l="0" r="0" t="0"/>
            <a:stretch/>
          </p:blipFill>
          <p:spPr>
            <a:xfrm>
              <a:off x="4494425" y="2507112"/>
              <a:ext cx="548700" cy="592048"/>
            </a:xfrm>
            <a:prstGeom prst="rect">
              <a:avLst/>
            </a:prstGeom>
            <a:noFill/>
            <a:ln>
              <a:noFill/>
            </a:ln>
          </p:spPr>
        </p:pic>
        <p:pic>
          <p:nvPicPr>
            <p:cNvPr id="2193" name="Google Shape;2193;p156"/>
            <p:cNvPicPr preferRelativeResize="0"/>
            <p:nvPr/>
          </p:nvPicPr>
          <p:blipFill rotWithShape="1">
            <a:blip r:embed="rId4">
              <a:alphaModFix/>
            </a:blip>
            <a:srcRect b="0" l="0" r="0" t="0"/>
            <a:stretch/>
          </p:blipFill>
          <p:spPr>
            <a:xfrm>
              <a:off x="6946513" y="2535821"/>
              <a:ext cx="582075" cy="461644"/>
            </a:xfrm>
            <a:prstGeom prst="rect">
              <a:avLst/>
            </a:prstGeom>
            <a:noFill/>
            <a:ln>
              <a:noFill/>
            </a:ln>
          </p:spPr>
        </p:pic>
        <p:cxnSp>
          <p:nvCxnSpPr>
            <p:cNvPr id="2194" name="Google Shape;2194;p156"/>
            <p:cNvCxnSpPr>
              <a:endCxn id="2192" idx="0"/>
            </p:cNvCxnSpPr>
            <p:nvPr/>
          </p:nvCxnSpPr>
          <p:spPr>
            <a:xfrm flipH="1">
              <a:off x="4768775" y="1861212"/>
              <a:ext cx="9900" cy="645900"/>
            </a:xfrm>
            <a:prstGeom prst="straightConnector1">
              <a:avLst/>
            </a:prstGeom>
            <a:noFill/>
            <a:ln cap="flat" cmpd="sng" w="9525">
              <a:solidFill>
                <a:srgbClr val="666666"/>
              </a:solidFill>
              <a:prstDash val="solid"/>
              <a:round/>
              <a:headEnd len="sm" w="sm" type="none"/>
              <a:tailEnd len="med" w="med" type="triangle"/>
            </a:ln>
          </p:spPr>
        </p:cxnSp>
        <p:sp>
          <p:nvSpPr>
            <p:cNvPr id="2195" name="Google Shape;2195;p156"/>
            <p:cNvSpPr txBox="1"/>
            <p:nvPr/>
          </p:nvSpPr>
          <p:spPr>
            <a:xfrm>
              <a:off x="3337924" y="2649425"/>
              <a:ext cx="1163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Source-to-Image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(S2I)</a:t>
              </a:r>
              <a:endParaRPr b="0" i="0" sz="1300" u="none" cap="none" strike="noStrike">
                <a:solidFill>
                  <a:srgbClr val="000000"/>
                </a:solidFill>
                <a:latin typeface="Proxima Nova"/>
                <a:ea typeface="Proxima Nova"/>
                <a:cs typeface="Proxima Nova"/>
                <a:sym typeface="Proxima Nova"/>
              </a:endParaRPr>
            </a:p>
          </p:txBody>
        </p:sp>
        <p:sp>
          <p:nvSpPr>
            <p:cNvPr id="2196" name="Google Shape;2196;p156"/>
            <p:cNvSpPr txBox="1"/>
            <p:nvPr/>
          </p:nvSpPr>
          <p:spPr>
            <a:xfrm>
              <a:off x="55713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Proxima Nova"/>
                  <a:ea typeface="Proxima Nova"/>
                  <a:cs typeface="Proxima Nova"/>
                  <a:sym typeface="Proxima Nova"/>
                </a:rPr>
                <a:t>Builder Image</a:t>
              </a:r>
              <a:endParaRPr b="0" i="0" sz="1300" u="none" cap="none" strike="noStrike">
                <a:solidFill>
                  <a:srgbClr val="000000"/>
                </a:solidFill>
                <a:latin typeface="Proxima Nova"/>
                <a:ea typeface="Proxima Nova"/>
                <a:cs typeface="Proxima Nova"/>
                <a:sym typeface="Proxima Nova"/>
              </a:endParaRPr>
            </a:p>
          </p:txBody>
        </p:sp>
        <p:sp>
          <p:nvSpPr>
            <p:cNvPr id="2197" name="Google Shape;2197;p156"/>
            <p:cNvSpPr txBox="1"/>
            <p:nvPr/>
          </p:nvSpPr>
          <p:spPr>
            <a:xfrm>
              <a:off x="6790578" y="3116828"/>
              <a:ext cx="9186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Image</a:t>
              </a:r>
              <a:br>
                <a:rPr b="0" i="0" lang="en" sz="1300" u="none" cap="none" strike="noStrike">
                  <a:solidFill>
                    <a:srgbClr val="000000"/>
                  </a:solidFill>
                  <a:latin typeface="Proxima Nova"/>
                  <a:ea typeface="Proxima Nova"/>
                  <a:cs typeface="Proxima Nova"/>
                  <a:sym typeface="Proxima Nova"/>
                </a:rPr>
              </a:br>
              <a:r>
                <a:rPr b="0" i="0" lang="en" sz="1300" u="none" cap="none" strike="noStrike">
                  <a:solidFill>
                    <a:srgbClr val="000000"/>
                  </a:solidFill>
                  <a:latin typeface="Proxima Nova"/>
                  <a:ea typeface="Proxima Nova"/>
                  <a:cs typeface="Proxima Nova"/>
                  <a:sym typeface="Proxima Nova"/>
                </a:rPr>
                <a:t>Registry</a:t>
              </a:r>
              <a:endParaRPr b="0" i="0" sz="1300" u="none" cap="none" strike="noStrike">
                <a:solidFill>
                  <a:srgbClr val="000000"/>
                </a:solidFill>
                <a:latin typeface="Proxima Nova"/>
                <a:ea typeface="Proxima Nova"/>
                <a:cs typeface="Proxima Nova"/>
                <a:sym typeface="Proxima Nova"/>
              </a:endParaRPr>
            </a:p>
          </p:txBody>
        </p:sp>
        <p:sp>
          <p:nvSpPr>
            <p:cNvPr id="2198" name="Google Shape;2198;p156"/>
            <p:cNvSpPr txBox="1"/>
            <p:nvPr/>
          </p:nvSpPr>
          <p:spPr>
            <a:xfrm>
              <a:off x="864550" y="2604639"/>
              <a:ext cx="22455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BUILD IMAGE</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cxnSp>
          <p:nvCxnSpPr>
            <p:cNvPr id="2199" name="Google Shape;2199;p156"/>
            <p:cNvCxnSpPr/>
            <p:nvPr/>
          </p:nvCxnSpPr>
          <p:spPr>
            <a:xfrm flipH="1">
              <a:off x="5043124" y="2802236"/>
              <a:ext cx="655500" cy="900"/>
            </a:xfrm>
            <a:prstGeom prst="straightConnector1">
              <a:avLst/>
            </a:prstGeom>
            <a:noFill/>
            <a:ln cap="flat" cmpd="sng" w="9525">
              <a:solidFill>
                <a:srgbClr val="666666"/>
              </a:solidFill>
              <a:prstDash val="solid"/>
              <a:round/>
              <a:headEnd len="sm" w="sm" type="none"/>
              <a:tailEnd len="med" w="med" type="triangle"/>
            </a:ln>
          </p:spPr>
        </p:cxnSp>
        <p:grpSp>
          <p:nvGrpSpPr>
            <p:cNvPr id="2200" name="Google Shape;2200;p156"/>
            <p:cNvGrpSpPr/>
            <p:nvPr/>
          </p:nvGrpSpPr>
          <p:grpSpPr>
            <a:xfrm>
              <a:off x="5756870" y="2520485"/>
              <a:ext cx="536892" cy="532712"/>
              <a:chOff x="2142075" y="3159950"/>
              <a:chExt cx="501300" cy="497350"/>
            </a:xfrm>
          </p:grpSpPr>
          <p:pic>
            <p:nvPicPr>
              <p:cNvPr id="2201" name="Google Shape;2201;p156"/>
              <p:cNvPicPr preferRelativeResize="0"/>
              <p:nvPr/>
            </p:nvPicPr>
            <p:blipFill rotWithShape="1">
              <a:blip r:embed="rId5">
                <a:alphaModFix/>
              </a:blip>
              <a:srcRect b="0" l="0" r="0" t="0"/>
              <a:stretch/>
            </p:blipFill>
            <p:spPr>
              <a:xfrm>
                <a:off x="2142075" y="3159950"/>
                <a:ext cx="501300" cy="497350"/>
              </a:xfrm>
              <a:prstGeom prst="rect">
                <a:avLst/>
              </a:prstGeom>
              <a:noFill/>
              <a:ln>
                <a:noFill/>
              </a:ln>
            </p:spPr>
          </p:pic>
          <p:pic>
            <p:nvPicPr>
              <p:cNvPr id="2202" name="Google Shape;2202;p156"/>
              <p:cNvPicPr preferRelativeResize="0"/>
              <p:nvPr/>
            </p:nvPicPr>
            <p:blipFill rotWithShape="1">
              <a:blip r:embed="rId6">
                <a:alphaModFix/>
              </a:blip>
              <a:srcRect b="0" l="0" r="0" t="0"/>
              <a:stretch/>
            </p:blipFill>
            <p:spPr>
              <a:xfrm>
                <a:off x="2212425" y="3232484"/>
                <a:ext cx="360600" cy="352298"/>
              </a:xfrm>
              <a:prstGeom prst="rect">
                <a:avLst/>
              </a:prstGeom>
              <a:noFill/>
              <a:ln>
                <a:noFill/>
              </a:ln>
            </p:spPr>
          </p:pic>
        </p:grpSp>
        <p:cxnSp>
          <p:nvCxnSpPr>
            <p:cNvPr id="2203" name="Google Shape;2203;p156"/>
            <p:cNvCxnSpPr/>
            <p:nvPr/>
          </p:nvCxnSpPr>
          <p:spPr>
            <a:xfrm rot="10800000">
              <a:off x="6293713" y="2803122"/>
              <a:ext cx="652800" cy="0"/>
            </a:xfrm>
            <a:prstGeom prst="straightConnector1">
              <a:avLst/>
            </a:prstGeom>
            <a:noFill/>
            <a:ln cap="flat" cmpd="sng" w="9525">
              <a:solidFill>
                <a:srgbClr val="666666"/>
              </a:solidFill>
              <a:prstDash val="solid"/>
              <a:round/>
              <a:headEnd len="sm" w="sm" type="none"/>
              <a:tailEnd len="med" w="med" type="triangle"/>
            </a:ln>
          </p:spPr>
        </p:cxnSp>
      </p:grpSp>
      <p:grpSp>
        <p:nvGrpSpPr>
          <p:cNvPr id="2204" name="Google Shape;2204;p156"/>
          <p:cNvGrpSpPr/>
          <p:nvPr/>
        </p:nvGrpSpPr>
        <p:grpSpPr>
          <a:xfrm>
            <a:off x="1244041" y="4043202"/>
            <a:ext cx="9736957" cy="1804726"/>
            <a:chOff x="780650" y="3151750"/>
            <a:chExt cx="7302900" cy="1353578"/>
          </a:xfrm>
        </p:grpSpPr>
        <p:sp>
          <p:nvSpPr>
            <p:cNvPr id="2205" name="Google Shape;2205;p156"/>
            <p:cNvSpPr/>
            <p:nvPr/>
          </p:nvSpPr>
          <p:spPr>
            <a:xfrm>
              <a:off x="780650" y="3426228"/>
              <a:ext cx="7302900" cy="10791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06" name="Google Shape;2206;p156"/>
            <p:cNvSpPr txBox="1"/>
            <p:nvPr/>
          </p:nvSpPr>
          <p:spPr>
            <a:xfrm>
              <a:off x="864550" y="3705978"/>
              <a:ext cx="1433100" cy="519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Proxima Nova"/>
                  <a:ea typeface="Proxima Nova"/>
                  <a:cs typeface="Proxima Nova"/>
                  <a:sym typeface="Proxima Nova"/>
                </a:rPr>
                <a:t>DEPLOY</a:t>
              </a:r>
              <a:endParaRPr b="1" i="0" sz="32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500"/>
                <a:buFont typeface="Arial"/>
                <a:buNone/>
              </a:pPr>
              <a:r>
                <a:rPr b="0" i="0" lang="en" sz="1600" u="none" cap="none" strike="noStrike">
                  <a:solidFill>
                    <a:schemeClr val="dk1"/>
                  </a:solidFill>
                  <a:latin typeface="Proxima Nova"/>
                  <a:ea typeface="Proxima Nova"/>
                  <a:cs typeface="Proxima Nova"/>
                  <a:sym typeface="Proxima Nova"/>
                </a:rPr>
                <a:t>(OpenShift)</a:t>
              </a:r>
              <a:endParaRPr b="1" i="0" sz="3200" u="none" cap="none" strike="noStrike">
                <a:solidFill>
                  <a:srgbClr val="000000"/>
                </a:solidFill>
                <a:latin typeface="Proxima Nova"/>
                <a:ea typeface="Proxima Nova"/>
                <a:cs typeface="Proxima Nova"/>
                <a:sym typeface="Proxima Nova"/>
              </a:endParaRPr>
            </a:p>
          </p:txBody>
        </p:sp>
        <p:pic>
          <p:nvPicPr>
            <p:cNvPr descr="Icon_RH_People_Adult-VNeck_RGB_Flat.png" id="2207" name="Google Shape;2207;p156"/>
            <p:cNvPicPr preferRelativeResize="0"/>
            <p:nvPr/>
          </p:nvPicPr>
          <p:blipFill rotWithShape="1">
            <a:blip r:embed="rId7">
              <a:alphaModFix/>
            </a:blip>
            <a:srcRect b="0" l="0" r="0" t="0"/>
            <a:stretch/>
          </p:blipFill>
          <p:spPr>
            <a:xfrm>
              <a:off x="7050719" y="3737877"/>
              <a:ext cx="373661" cy="577505"/>
            </a:xfrm>
            <a:prstGeom prst="rect">
              <a:avLst/>
            </a:prstGeom>
            <a:noFill/>
            <a:ln>
              <a:noFill/>
            </a:ln>
          </p:spPr>
        </p:pic>
        <p:cxnSp>
          <p:nvCxnSpPr>
            <p:cNvPr id="2208" name="Google Shape;2208;p156"/>
            <p:cNvCxnSpPr/>
            <p:nvPr/>
          </p:nvCxnSpPr>
          <p:spPr>
            <a:xfrm>
              <a:off x="4768775" y="3151750"/>
              <a:ext cx="0" cy="615300"/>
            </a:xfrm>
            <a:prstGeom prst="straightConnector1">
              <a:avLst/>
            </a:prstGeom>
            <a:noFill/>
            <a:ln cap="flat" cmpd="sng" w="9525">
              <a:solidFill>
                <a:srgbClr val="666666"/>
              </a:solidFill>
              <a:prstDash val="solid"/>
              <a:round/>
              <a:headEnd len="sm" w="sm" type="none"/>
              <a:tailEnd len="med" w="med" type="triangle"/>
            </a:ln>
          </p:spPr>
        </p:cxnSp>
        <p:cxnSp>
          <p:nvCxnSpPr>
            <p:cNvPr id="2209" name="Google Shape;2209;p156"/>
            <p:cNvCxnSpPr>
              <a:stCxn id="2207" idx="1"/>
            </p:cNvCxnSpPr>
            <p:nvPr/>
          </p:nvCxnSpPr>
          <p:spPr>
            <a:xfrm rot="10800000">
              <a:off x="5030519" y="4026629"/>
              <a:ext cx="2020200" cy="0"/>
            </a:xfrm>
            <a:prstGeom prst="straightConnector1">
              <a:avLst/>
            </a:prstGeom>
            <a:noFill/>
            <a:ln cap="flat" cmpd="sng" w="9525">
              <a:solidFill>
                <a:srgbClr val="666666"/>
              </a:solidFill>
              <a:prstDash val="solid"/>
              <a:round/>
              <a:headEnd len="sm" w="sm" type="none"/>
              <a:tailEnd len="med" w="med" type="triangle"/>
            </a:ln>
          </p:spPr>
        </p:cxnSp>
        <p:sp>
          <p:nvSpPr>
            <p:cNvPr id="2210" name="Google Shape;2210;p156"/>
            <p:cNvSpPr txBox="1"/>
            <p:nvPr/>
          </p:nvSpPr>
          <p:spPr>
            <a:xfrm>
              <a:off x="5727554" y="3809614"/>
              <a:ext cx="6084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deploy</a:t>
              </a:r>
              <a:endParaRPr b="0" i="0" sz="1300" u="none" cap="none" strike="noStrike">
                <a:solidFill>
                  <a:srgbClr val="000000"/>
                </a:solidFill>
                <a:latin typeface="Proxima Nova"/>
                <a:ea typeface="Proxima Nova"/>
                <a:cs typeface="Proxima Nova"/>
                <a:sym typeface="Proxima Nova"/>
              </a:endParaRPr>
            </a:p>
          </p:txBody>
        </p:sp>
        <p:sp>
          <p:nvSpPr>
            <p:cNvPr id="2211" name="Google Shape;2211;p156"/>
            <p:cNvSpPr txBox="1"/>
            <p:nvPr/>
          </p:nvSpPr>
          <p:spPr>
            <a:xfrm>
              <a:off x="3499718" y="3884200"/>
              <a:ext cx="976800" cy="227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Proxima Nova"/>
                  <a:ea typeface="Proxima Nova"/>
                  <a:cs typeface="Proxima Nova"/>
                  <a:sym typeface="Proxima Nova"/>
                </a:rPr>
                <a:t>Application </a:t>
              </a:r>
              <a:r>
                <a:rPr b="0" i="0" lang="en" sz="1300" u="none" cap="none" strike="noStrike">
                  <a:solidFill>
                    <a:schemeClr val="dk1"/>
                  </a:solidFill>
                  <a:latin typeface="Proxima Nova"/>
                  <a:ea typeface="Proxima Nova"/>
                  <a:cs typeface="Proxima Nova"/>
                  <a:sym typeface="Proxima Nova"/>
                </a:rPr>
                <a:t>Container</a:t>
              </a:r>
              <a:endParaRPr b="0" i="0" sz="1300" u="none" cap="none" strike="noStrike">
                <a:solidFill>
                  <a:srgbClr val="000000"/>
                </a:solidFill>
                <a:latin typeface="Proxima Nova"/>
                <a:ea typeface="Proxima Nova"/>
                <a:cs typeface="Proxima Nova"/>
                <a:sym typeface="Proxima Nova"/>
              </a:endParaRPr>
            </a:p>
          </p:txBody>
        </p:sp>
        <p:pic>
          <p:nvPicPr>
            <p:cNvPr id="2212" name="Google Shape;2212;p156"/>
            <p:cNvPicPr preferRelativeResize="0"/>
            <p:nvPr/>
          </p:nvPicPr>
          <p:blipFill rotWithShape="1">
            <a:blip r:embed="rId8">
              <a:alphaModFix/>
            </a:blip>
            <a:srcRect b="0" l="0" r="0" t="0"/>
            <a:stretch/>
          </p:blipFill>
          <p:spPr>
            <a:xfrm>
              <a:off x="4512340" y="3766848"/>
              <a:ext cx="523675" cy="519521"/>
            </a:xfrm>
            <a:prstGeom prst="rect">
              <a:avLst/>
            </a:prstGeom>
            <a:noFill/>
            <a:ln>
              <a:noFill/>
            </a:ln>
          </p:spPr>
        </p:pic>
      </p:grpSp>
      <p:pic>
        <p:nvPicPr>
          <p:cNvPr descr="Icon_RH_People_Adult-VNeck_RGB_Flat.png" id="2213" name="Google Shape;2213;p156"/>
          <p:cNvPicPr preferRelativeResize="0"/>
          <p:nvPr/>
        </p:nvPicPr>
        <p:blipFill rotWithShape="1">
          <a:blip r:embed="rId7">
            <a:alphaModFix/>
          </a:blip>
          <a:srcRect b="0" l="0" r="0" t="0"/>
          <a:stretch/>
        </p:blipFill>
        <p:spPr>
          <a:xfrm>
            <a:off x="9604167" y="1634124"/>
            <a:ext cx="498200" cy="769969"/>
          </a:xfrm>
          <a:prstGeom prst="rect">
            <a:avLst/>
          </a:prstGeom>
          <a:noFill/>
          <a:ln>
            <a:noFill/>
          </a:ln>
        </p:spPr>
      </p:pic>
      <p:pic>
        <p:nvPicPr>
          <p:cNvPr descr="Icon_RH_Hardware_Storage-A-Single_RGB_Flat.png" id="2214" name="Google Shape;2214;p156"/>
          <p:cNvPicPr preferRelativeResize="0"/>
          <p:nvPr/>
        </p:nvPicPr>
        <p:blipFill rotWithShape="1">
          <a:blip r:embed="rId9">
            <a:alphaModFix/>
          </a:blip>
          <a:srcRect b="0" l="0" r="0" t="0"/>
          <a:stretch/>
        </p:blipFill>
        <p:spPr>
          <a:xfrm>
            <a:off x="6127303" y="1782027"/>
            <a:ext cx="868500" cy="459971"/>
          </a:xfrm>
          <a:prstGeom prst="rect">
            <a:avLst/>
          </a:prstGeom>
          <a:noFill/>
          <a:ln>
            <a:noFill/>
          </a:ln>
        </p:spPr>
      </p:pic>
      <p:sp>
        <p:nvSpPr>
          <p:cNvPr id="2215" name="Google Shape;2215;p156"/>
          <p:cNvSpPr/>
          <p:nvPr/>
        </p:nvSpPr>
        <p:spPr>
          <a:xfrm>
            <a:off x="6072281" y="6026179"/>
            <a:ext cx="196500" cy="196500"/>
          </a:xfrm>
          <a:prstGeom prst="rect">
            <a:avLst/>
          </a:prstGeom>
          <a:solidFill>
            <a:srgbClr val="CFE2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6" name="Google Shape;2216;p156"/>
          <p:cNvSpPr txBox="1"/>
          <p:nvPr/>
        </p:nvSpPr>
        <p:spPr>
          <a:xfrm>
            <a:off x="6235485" y="5894372"/>
            <a:ext cx="15393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OpenShift Does</a:t>
            </a:r>
            <a:endParaRPr b="0" i="0" sz="1200" u="none" cap="none" strike="noStrike">
              <a:solidFill>
                <a:srgbClr val="000000"/>
              </a:solidFill>
              <a:latin typeface="Overpass"/>
              <a:ea typeface="Overpass"/>
              <a:cs typeface="Overpass"/>
              <a:sym typeface="Overpass"/>
            </a:endParaRPr>
          </a:p>
        </p:txBody>
      </p:sp>
      <p:sp>
        <p:nvSpPr>
          <p:cNvPr id="2217" name="Google Shape;2217;p156"/>
          <p:cNvSpPr/>
          <p:nvPr/>
        </p:nvSpPr>
        <p:spPr>
          <a:xfrm>
            <a:off x="4417315" y="6026179"/>
            <a:ext cx="196500" cy="196500"/>
          </a:xfrm>
          <a:prstGeom prst="rect">
            <a:avLst/>
          </a:prstGeom>
          <a:solidFill>
            <a:srgbClr val="B4A7D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218" name="Google Shape;2218;p156"/>
          <p:cNvSpPr txBox="1"/>
          <p:nvPr/>
        </p:nvSpPr>
        <p:spPr>
          <a:xfrm>
            <a:off x="4567788" y="5894372"/>
            <a:ext cx="1331100" cy="4599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Overpass"/>
                <a:ea typeface="Overpass"/>
                <a:cs typeface="Overpass"/>
                <a:sym typeface="Overpass"/>
              </a:rPr>
              <a:t>User/Tool Does</a:t>
            </a:r>
            <a:endParaRPr b="0" i="0" sz="1200" u="none" cap="none" strike="noStrike">
              <a:solidFill>
                <a:srgbClr val="000000"/>
              </a:solidFill>
              <a:latin typeface="Overpass"/>
              <a:ea typeface="Overpass"/>
              <a:cs typeface="Overpass"/>
              <a:sym typeface="Overpass"/>
            </a:endParaRPr>
          </a:p>
        </p:txBody>
      </p:sp>
      <p:sp>
        <p:nvSpPr>
          <p:cNvPr id="2219" name="Google Shape;2219;p1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20" name="Google Shape;2220;p156"/>
          <p:cNvSpPr txBox="1"/>
          <p:nvPr/>
        </p:nvSpPr>
        <p:spPr>
          <a:xfrm>
            <a:off x="236775" y="6294325"/>
            <a:ext cx="42705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Wait example ????</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57"/>
          <p:cNvSpPr/>
          <p:nvPr/>
        </p:nvSpPr>
        <p:spPr>
          <a:xfrm>
            <a:off x="3634267" y="255633"/>
            <a:ext cx="8324700" cy="846300"/>
          </a:xfrm>
          <a:prstGeom prst="rect">
            <a:avLst/>
          </a:prstGeom>
          <a:solidFill>
            <a:srgbClr val="D9EAD3"/>
          </a:solidFill>
          <a:ln cap="flat" cmpd="sng" w="9525">
            <a:solidFill>
              <a:srgbClr val="6AA84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26" name="Google Shape;2226;p157"/>
          <p:cNvPicPr preferRelativeResize="0"/>
          <p:nvPr/>
        </p:nvPicPr>
        <p:blipFill>
          <a:blip r:embed="rId3">
            <a:alphaModFix/>
          </a:blip>
          <a:stretch>
            <a:fillRect/>
          </a:stretch>
        </p:blipFill>
        <p:spPr>
          <a:xfrm>
            <a:off x="1803400" y="3003867"/>
            <a:ext cx="11785601" cy="846330"/>
          </a:xfrm>
          <a:prstGeom prst="rect">
            <a:avLst/>
          </a:prstGeom>
          <a:noFill/>
          <a:ln>
            <a:noFill/>
          </a:ln>
        </p:spPr>
      </p:pic>
      <p:pic>
        <p:nvPicPr>
          <p:cNvPr id="2227" name="Google Shape;2227;p157"/>
          <p:cNvPicPr preferRelativeResize="0"/>
          <p:nvPr/>
        </p:nvPicPr>
        <p:blipFill>
          <a:blip r:embed="rId4">
            <a:alphaModFix/>
          </a:blip>
          <a:stretch>
            <a:fillRect/>
          </a:stretch>
        </p:blipFill>
        <p:spPr>
          <a:xfrm>
            <a:off x="4651834" y="4951867"/>
            <a:ext cx="2859866" cy="1045955"/>
          </a:xfrm>
          <a:prstGeom prst="rect">
            <a:avLst/>
          </a:prstGeom>
          <a:noFill/>
          <a:ln>
            <a:noFill/>
          </a:ln>
        </p:spPr>
      </p:pic>
      <p:pic>
        <p:nvPicPr>
          <p:cNvPr id="2228" name="Google Shape;2228;p157"/>
          <p:cNvPicPr preferRelativeResize="0"/>
          <p:nvPr/>
        </p:nvPicPr>
        <p:blipFill>
          <a:blip r:embed="rId5">
            <a:alphaModFix/>
          </a:blip>
          <a:stretch>
            <a:fillRect/>
          </a:stretch>
        </p:blipFill>
        <p:spPr>
          <a:xfrm>
            <a:off x="7443330" y="427585"/>
            <a:ext cx="1166933" cy="470714"/>
          </a:xfrm>
          <a:prstGeom prst="rect">
            <a:avLst/>
          </a:prstGeom>
          <a:noFill/>
          <a:ln>
            <a:noFill/>
          </a:ln>
        </p:spPr>
      </p:pic>
      <p:pic>
        <p:nvPicPr>
          <p:cNvPr id="2229" name="Google Shape;2229;p157"/>
          <p:cNvPicPr preferRelativeResize="0"/>
          <p:nvPr/>
        </p:nvPicPr>
        <p:blipFill>
          <a:blip r:embed="rId6">
            <a:alphaModFix/>
          </a:blip>
          <a:stretch>
            <a:fillRect/>
          </a:stretch>
        </p:blipFill>
        <p:spPr>
          <a:xfrm>
            <a:off x="4829264" y="4358458"/>
            <a:ext cx="413133" cy="413133"/>
          </a:xfrm>
          <a:prstGeom prst="rect">
            <a:avLst/>
          </a:prstGeom>
          <a:noFill/>
          <a:ln>
            <a:noFill/>
          </a:ln>
        </p:spPr>
      </p:pic>
      <p:pic>
        <p:nvPicPr>
          <p:cNvPr id="2230" name="Google Shape;2230;p157"/>
          <p:cNvPicPr preferRelativeResize="0"/>
          <p:nvPr/>
        </p:nvPicPr>
        <p:blipFill>
          <a:blip r:embed="rId6">
            <a:alphaModFix/>
          </a:blip>
          <a:stretch>
            <a:fillRect/>
          </a:stretch>
        </p:blipFill>
        <p:spPr>
          <a:xfrm>
            <a:off x="5875201" y="4194467"/>
            <a:ext cx="413133" cy="413133"/>
          </a:xfrm>
          <a:prstGeom prst="rect">
            <a:avLst/>
          </a:prstGeom>
          <a:noFill/>
          <a:ln>
            <a:noFill/>
          </a:ln>
        </p:spPr>
      </p:pic>
      <p:pic>
        <p:nvPicPr>
          <p:cNvPr id="2231" name="Google Shape;2231;p157"/>
          <p:cNvPicPr preferRelativeResize="0"/>
          <p:nvPr/>
        </p:nvPicPr>
        <p:blipFill>
          <a:blip r:embed="rId6">
            <a:alphaModFix/>
          </a:blip>
          <a:stretch>
            <a:fillRect/>
          </a:stretch>
        </p:blipFill>
        <p:spPr>
          <a:xfrm>
            <a:off x="3745014" y="3839258"/>
            <a:ext cx="413133" cy="413133"/>
          </a:xfrm>
          <a:prstGeom prst="rect">
            <a:avLst/>
          </a:prstGeom>
          <a:noFill/>
          <a:ln>
            <a:noFill/>
          </a:ln>
        </p:spPr>
      </p:pic>
      <p:cxnSp>
        <p:nvCxnSpPr>
          <p:cNvPr id="2232" name="Google Shape;2232;p157"/>
          <p:cNvCxnSpPr>
            <a:endCxn id="2227" idx="0"/>
          </p:cNvCxnSpPr>
          <p:nvPr/>
        </p:nvCxnSpPr>
        <p:spPr>
          <a:xfrm>
            <a:off x="6081767" y="3882667"/>
            <a:ext cx="0" cy="1069200"/>
          </a:xfrm>
          <a:prstGeom prst="straightConnector1">
            <a:avLst/>
          </a:prstGeom>
          <a:noFill/>
          <a:ln cap="flat" cmpd="sng" w="9525">
            <a:solidFill>
              <a:schemeClr val="dk2"/>
            </a:solidFill>
            <a:prstDash val="solid"/>
            <a:round/>
            <a:headEnd len="med" w="med" type="none"/>
            <a:tailEnd len="med" w="med" type="triangle"/>
          </a:ln>
        </p:spPr>
      </p:cxnSp>
      <p:sp>
        <p:nvSpPr>
          <p:cNvPr id="2233" name="Google Shape;2233;p157"/>
          <p:cNvSpPr txBox="1"/>
          <p:nvPr/>
        </p:nvSpPr>
        <p:spPr>
          <a:xfrm>
            <a:off x="7546758" y="1624361"/>
            <a:ext cx="1475700" cy="301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100"/>
              <a:t>app: </a:t>
            </a:r>
            <a:r>
              <a:rPr b="1" lang="en" sz="1100">
                <a:solidFill>
                  <a:srgbClr val="1155CC"/>
                </a:solidFill>
              </a:rPr>
              <a:t>version</a:t>
            </a:r>
            <a:endParaRPr b="1" sz="1100">
              <a:solidFill>
                <a:srgbClr val="1155CC"/>
              </a:solidFill>
            </a:endParaRPr>
          </a:p>
        </p:txBody>
      </p:sp>
      <p:cxnSp>
        <p:nvCxnSpPr>
          <p:cNvPr id="2234" name="Google Shape;2234;p157"/>
          <p:cNvCxnSpPr/>
          <p:nvPr/>
        </p:nvCxnSpPr>
        <p:spPr>
          <a:xfrm>
            <a:off x="7141106" y="1289348"/>
            <a:ext cx="0" cy="1822800"/>
          </a:xfrm>
          <a:prstGeom prst="straightConnector1">
            <a:avLst/>
          </a:prstGeom>
          <a:noFill/>
          <a:ln cap="flat" cmpd="sng" w="9525">
            <a:solidFill>
              <a:schemeClr val="dk2"/>
            </a:solidFill>
            <a:prstDash val="solid"/>
            <a:round/>
            <a:headEnd len="med" w="med" type="triangle"/>
            <a:tailEnd len="med" w="med" type="none"/>
          </a:ln>
        </p:spPr>
      </p:cxnSp>
      <p:pic>
        <p:nvPicPr>
          <p:cNvPr descr="Icon_RH_Software_Container-App_RGB_Flat.png" id="2235" name="Google Shape;2235;p157"/>
          <p:cNvPicPr preferRelativeResize="0"/>
          <p:nvPr/>
        </p:nvPicPr>
        <p:blipFill rotWithShape="1">
          <a:blip r:embed="rId7">
            <a:alphaModFix/>
          </a:blip>
          <a:srcRect b="13473" l="10455" r="7798" t="12943"/>
          <a:stretch/>
        </p:blipFill>
        <p:spPr>
          <a:xfrm>
            <a:off x="7980108" y="1965279"/>
            <a:ext cx="572352" cy="511187"/>
          </a:xfrm>
          <a:prstGeom prst="rect">
            <a:avLst/>
          </a:prstGeom>
          <a:noFill/>
          <a:ln>
            <a:noFill/>
          </a:ln>
        </p:spPr>
      </p:pic>
      <p:sp>
        <p:nvSpPr>
          <p:cNvPr id="2236" name="Google Shape;2236;p157"/>
          <p:cNvSpPr/>
          <p:nvPr/>
        </p:nvSpPr>
        <p:spPr>
          <a:xfrm>
            <a:off x="8902800" y="4457133"/>
            <a:ext cx="1166700" cy="1822800"/>
          </a:xfrm>
          <a:prstGeom prst="rect">
            <a:avLst/>
          </a:prstGeom>
          <a:solidFill>
            <a:srgbClr val="FFF2CC"/>
          </a:solidFill>
          <a:ln cap="flat" cmpd="sng" w="9525">
            <a:solidFill>
              <a:srgbClr val="000000"/>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7" name="Google Shape;2237;p157"/>
          <p:cNvSpPr txBox="1"/>
          <p:nvPr/>
        </p:nvSpPr>
        <p:spPr>
          <a:xfrm>
            <a:off x="9171133" y="6221300"/>
            <a:ext cx="603900" cy="413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300"/>
              <a:t>DEV</a:t>
            </a:r>
            <a:endParaRPr b="1" sz="1300"/>
          </a:p>
        </p:txBody>
      </p:sp>
      <p:sp>
        <p:nvSpPr>
          <p:cNvPr id="2238" name="Google Shape;2238;p157"/>
          <p:cNvSpPr txBox="1"/>
          <p:nvPr/>
        </p:nvSpPr>
        <p:spPr>
          <a:xfrm>
            <a:off x="8950818" y="5246433"/>
            <a:ext cx="1107600" cy="301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1100"/>
              <a:t>App</a:t>
            </a:r>
            <a:endParaRPr b="1" sz="1100"/>
          </a:p>
          <a:p>
            <a:pPr indent="0" lvl="0" marL="0" rtl="0" algn="ctr">
              <a:spcBef>
                <a:spcPts val="0"/>
              </a:spcBef>
              <a:spcAft>
                <a:spcPts val="0"/>
              </a:spcAft>
              <a:buNone/>
            </a:pPr>
            <a:r>
              <a:rPr b="1" lang="en" sz="1100"/>
              <a:t>1.0.2</a:t>
            </a:r>
            <a:endParaRPr b="1" sz="1100"/>
          </a:p>
        </p:txBody>
      </p:sp>
      <p:pic>
        <p:nvPicPr>
          <p:cNvPr id="2239" name="Google Shape;2239;p157"/>
          <p:cNvPicPr preferRelativeResize="0"/>
          <p:nvPr/>
        </p:nvPicPr>
        <p:blipFill>
          <a:blip r:embed="rId8">
            <a:alphaModFix/>
          </a:blip>
          <a:stretch>
            <a:fillRect/>
          </a:stretch>
        </p:blipFill>
        <p:spPr>
          <a:xfrm>
            <a:off x="7662767" y="6148367"/>
            <a:ext cx="1006333" cy="559066"/>
          </a:xfrm>
          <a:prstGeom prst="rect">
            <a:avLst/>
          </a:prstGeom>
          <a:noFill/>
          <a:ln>
            <a:noFill/>
          </a:ln>
        </p:spPr>
      </p:pic>
      <p:cxnSp>
        <p:nvCxnSpPr>
          <p:cNvPr id="2240" name="Google Shape;2240;p157"/>
          <p:cNvCxnSpPr/>
          <p:nvPr/>
        </p:nvCxnSpPr>
        <p:spPr>
          <a:xfrm>
            <a:off x="9358860" y="3790233"/>
            <a:ext cx="0" cy="366900"/>
          </a:xfrm>
          <a:prstGeom prst="straightConnector1">
            <a:avLst/>
          </a:prstGeom>
          <a:noFill/>
          <a:ln cap="flat" cmpd="sng" w="9525">
            <a:solidFill>
              <a:schemeClr val="dk2"/>
            </a:solidFill>
            <a:prstDash val="solid"/>
            <a:round/>
            <a:headEnd len="med" w="med" type="none"/>
            <a:tailEnd len="med" w="med" type="triangle"/>
          </a:ln>
        </p:spPr>
      </p:cxnSp>
      <p:cxnSp>
        <p:nvCxnSpPr>
          <p:cNvPr id="2241" name="Google Shape;2241;p157"/>
          <p:cNvCxnSpPr/>
          <p:nvPr/>
        </p:nvCxnSpPr>
        <p:spPr>
          <a:xfrm>
            <a:off x="11492460" y="3790233"/>
            <a:ext cx="0" cy="366900"/>
          </a:xfrm>
          <a:prstGeom prst="straightConnector1">
            <a:avLst/>
          </a:prstGeom>
          <a:noFill/>
          <a:ln cap="flat" cmpd="sng" w="9525">
            <a:solidFill>
              <a:schemeClr val="dk2"/>
            </a:solidFill>
            <a:prstDash val="solid"/>
            <a:round/>
            <a:headEnd len="med" w="med" type="none"/>
            <a:tailEnd len="med" w="med" type="triangle"/>
          </a:ln>
        </p:spPr>
      </p:cxnSp>
      <p:sp>
        <p:nvSpPr>
          <p:cNvPr id="2242" name="Google Shape;2242;p157"/>
          <p:cNvSpPr/>
          <p:nvPr/>
        </p:nvSpPr>
        <p:spPr>
          <a:xfrm>
            <a:off x="9058400" y="5946567"/>
            <a:ext cx="846300" cy="19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t>Router</a:t>
            </a:r>
            <a:endParaRPr sz="1300"/>
          </a:p>
        </p:txBody>
      </p:sp>
      <p:cxnSp>
        <p:nvCxnSpPr>
          <p:cNvPr id="2243" name="Google Shape;2243;p157"/>
          <p:cNvCxnSpPr>
            <a:stCxn id="2242" idx="0"/>
          </p:cNvCxnSpPr>
          <p:nvPr/>
        </p:nvCxnSpPr>
        <p:spPr>
          <a:xfrm rot="10800000">
            <a:off x="9481550" y="5746467"/>
            <a:ext cx="0" cy="200100"/>
          </a:xfrm>
          <a:prstGeom prst="straightConnector1">
            <a:avLst/>
          </a:prstGeom>
          <a:noFill/>
          <a:ln cap="flat" cmpd="sng" w="9525">
            <a:solidFill>
              <a:schemeClr val="dk2"/>
            </a:solidFill>
            <a:prstDash val="solid"/>
            <a:round/>
            <a:headEnd len="med" w="med" type="none"/>
            <a:tailEnd len="med" w="med" type="triangle"/>
          </a:ln>
        </p:spPr>
      </p:cxnSp>
      <p:pic>
        <p:nvPicPr>
          <p:cNvPr id="2244" name="Google Shape;2244;p157"/>
          <p:cNvPicPr preferRelativeResize="0"/>
          <p:nvPr/>
        </p:nvPicPr>
        <p:blipFill>
          <a:blip r:embed="rId9">
            <a:alphaModFix/>
          </a:blip>
          <a:stretch>
            <a:fillRect/>
          </a:stretch>
        </p:blipFill>
        <p:spPr>
          <a:xfrm>
            <a:off x="2287739" y="1403034"/>
            <a:ext cx="1166934" cy="1107232"/>
          </a:xfrm>
          <a:prstGeom prst="rect">
            <a:avLst/>
          </a:prstGeom>
          <a:noFill/>
          <a:ln>
            <a:noFill/>
          </a:ln>
        </p:spPr>
      </p:pic>
      <p:cxnSp>
        <p:nvCxnSpPr>
          <p:cNvPr id="2245" name="Google Shape;2245;p157"/>
          <p:cNvCxnSpPr/>
          <p:nvPr/>
        </p:nvCxnSpPr>
        <p:spPr>
          <a:xfrm>
            <a:off x="2871206" y="2600752"/>
            <a:ext cx="5700" cy="482700"/>
          </a:xfrm>
          <a:prstGeom prst="straightConnector1">
            <a:avLst/>
          </a:prstGeom>
          <a:noFill/>
          <a:ln cap="flat" cmpd="sng" w="9525">
            <a:solidFill>
              <a:schemeClr val="dk2"/>
            </a:solidFill>
            <a:prstDash val="solid"/>
            <a:round/>
            <a:headEnd len="med" w="med" type="none"/>
            <a:tailEnd len="med" w="med" type="triangle"/>
          </a:ln>
        </p:spPr>
      </p:cxnSp>
      <p:sp>
        <p:nvSpPr>
          <p:cNvPr id="2246" name="Google Shape;2246;p157"/>
          <p:cNvSpPr/>
          <p:nvPr/>
        </p:nvSpPr>
        <p:spPr>
          <a:xfrm>
            <a:off x="2756167"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7" name="Google Shape;2247;p157"/>
          <p:cNvSpPr/>
          <p:nvPr/>
        </p:nvSpPr>
        <p:spPr>
          <a:xfrm>
            <a:off x="3840421"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8" name="Google Shape;2248;p157"/>
          <p:cNvSpPr/>
          <p:nvPr/>
        </p:nvSpPr>
        <p:spPr>
          <a:xfrm>
            <a:off x="4924676"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9" name="Google Shape;2249;p157"/>
          <p:cNvSpPr/>
          <p:nvPr/>
        </p:nvSpPr>
        <p:spPr>
          <a:xfrm>
            <a:off x="5985137"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0" name="Google Shape;2250;p157"/>
          <p:cNvSpPr/>
          <p:nvPr/>
        </p:nvSpPr>
        <p:spPr>
          <a:xfrm>
            <a:off x="7080506"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1" name="Google Shape;2251;p157"/>
          <p:cNvSpPr/>
          <p:nvPr/>
        </p:nvSpPr>
        <p:spPr>
          <a:xfrm>
            <a:off x="8164761"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2" name="Google Shape;2252;p157"/>
          <p:cNvSpPr/>
          <p:nvPr/>
        </p:nvSpPr>
        <p:spPr>
          <a:xfrm>
            <a:off x="9249016"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3" name="Google Shape;2253;p157"/>
          <p:cNvSpPr/>
          <p:nvPr/>
        </p:nvSpPr>
        <p:spPr>
          <a:xfrm>
            <a:off x="11406410" y="3456800"/>
            <a:ext cx="222300" cy="2001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4" name="Google Shape;2254;p157"/>
          <p:cNvSpPr/>
          <p:nvPr/>
        </p:nvSpPr>
        <p:spPr>
          <a:xfrm>
            <a:off x="12444485" y="3412332"/>
            <a:ext cx="306000" cy="301200"/>
          </a:xfrm>
          <a:prstGeom prst="ellipse">
            <a:avLst/>
          </a:prstGeom>
          <a:solidFill>
            <a:srgbClr val="EFEFEF"/>
          </a:solidFill>
          <a:ln cap="flat" cmpd="sng" w="9525">
            <a:solidFill>
              <a:srgbClr val="6666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55" name="Google Shape;2255;p157"/>
          <p:cNvPicPr preferRelativeResize="0"/>
          <p:nvPr/>
        </p:nvPicPr>
        <p:blipFill>
          <a:blip r:embed="rId10">
            <a:alphaModFix/>
          </a:blip>
          <a:stretch>
            <a:fillRect/>
          </a:stretch>
        </p:blipFill>
        <p:spPr>
          <a:xfrm>
            <a:off x="4835167" y="3790233"/>
            <a:ext cx="511200" cy="511200"/>
          </a:xfrm>
          <a:prstGeom prst="rect">
            <a:avLst/>
          </a:prstGeom>
          <a:noFill/>
          <a:ln>
            <a:noFill/>
          </a:ln>
        </p:spPr>
      </p:pic>
      <p:pic>
        <p:nvPicPr>
          <p:cNvPr id="2256" name="Google Shape;2256;p157"/>
          <p:cNvPicPr preferRelativeResize="0"/>
          <p:nvPr/>
        </p:nvPicPr>
        <p:blipFill>
          <a:blip r:embed="rId10">
            <a:alphaModFix/>
          </a:blip>
          <a:stretch>
            <a:fillRect/>
          </a:stretch>
        </p:blipFill>
        <p:spPr>
          <a:xfrm>
            <a:off x="8514033" y="2115100"/>
            <a:ext cx="137967" cy="137967"/>
          </a:xfrm>
          <a:prstGeom prst="rect">
            <a:avLst/>
          </a:prstGeom>
          <a:noFill/>
          <a:ln>
            <a:noFill/>
          </a:ln>
        </p:spPr>
      </p:pic>
      <p:grpSp>
        <p:nvGrpSpPr>
          <p:cNvPr id="2257" name="Google Shape;2257;p157"/>
          <p:cNvGrpSpPr/>
          <p:nvPr/>
        </p:nvGrpSpPr>
        <p:grpSpPr>
          <a:xfrm>
            <a:off x="9123720" y="4593342"/>
            <a:ext cx="730106" cy="521666"/>
            <a:chOff x="5642781" y="3445093"/>
            <a:chExt cx="547593" cy="391259"/>
          </a:xfrm>
        </p:grpSpPr>
        <p:pic>
          <p:nvPicPr>
            <p:cNvPr descr="Icon_RH_Software_Container-App_RGB_Flat.png" id="2258" name="Google Shape;2258;p157"/>
            <p:cNvPicPr preferRelativeResize="0"/>
            <p:nvPr/>
          </p:nvPicPr>
          <p:blipFill rotWithShape="1">
            <a:blip r:embed="rId7">
              <a:alphaModFix/>
            </a:blip>
            <a:srcRect b="13473" l="10455" r="7798" t="12943"/>
            <a:stretch/>
          </p:blipFill>
          <p:spPr>
            <a:xfrm>
              <a:off x="5642781" y="3445093"/>
              <a:ext cx="438118" cy="391259"/>
            </a:xfrm>
            <a:prstGeom prst="rect">
              <a:avLst/>
            </a:prstGeom>
            <a:noFill/>
            <a:ln>
              <a:noFill/>
            </a:ln>
          </p:spPr>
        </p:pic>
        <p:pic>
          <p:nvPicPr>
            <p:cNvPr id="2259" name="Google Shape;2259;p157"/>
            <p:cNvPicPr preferRelativeResize="0"/>
            <p:nvPr/>
          </p:nvPicPr>
          <p:blipFill>
            <a:blip r:embed="rId10">
              <a:alphaModFix/>
            </a:blip>
            <a:stretch>
              <a:fillRect/>
            </a:stretch>
          </p:blipFill>
          <p:spPr>
            <a:xfrm>
              <a:off x="6023575" y="3523171"/>
              <a:ext cx="166799" cy="166799"/>
            </a:xfrm>
            <a:prstGeom prst="rect">
              <a:avLst/>
            </a:prstGeom>
            <a:noFill/>
            <a:ln>
              <a:noFill/>
            </a:ln>
          </p:spPr>
        </p:pic>
      </p:grpSp>
      <p:pic>
        <p:nvPicPr>
          <p:cNvPr id="2260" name="Google Shape;2260;p157"/>
          <p:cNvPicPr preferRelativeResize="0"/>
          <p:nvPr/>
        </p:nvPicPr>
        <p:blipFill>
          <a:blip r:embed="rId6">
            <a:alphaModFix/>
          </a:blip>
          <a:stretch>
            <a:fillRect/>
          </a:stretch>
        </p:blipFill>
        <p:spPr>
          <a:xfrm>
            <a:off x="6934526" y="1977521"/>
            <a:ext cx="413133" cy="413133"/>
          </a:xfrm>
          <a:prstGeom prst="rect">
            <a:avLst/>
          </a:prstGeom>
          <a:noFill/>
          <a:ln>
            <a:noFill/>
          </a:ln>
        </p:spPr>
      </p:pic>
      <p:sp>
        <p:nvSpPr>
          <p:cNvPr id="2261" name="Google Shape;2261;p157"/>
          <p:cNvSpPr/>
          <p:nvPr/>
        </p:nvSpPr>
        <p:spPr>
          <a:xfrm>
            <a:off x="9946175" y="2661175"/>
            <a:ext cx="3684000" cy="153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2" name="Google Shape;2262;p157"/>
          <p:cNvPicPr preferRelativeResize="0"/>
          <p:nvPr/>
        </p:nvPicPr>
        <p:blipFill rotWithShape="1">
          <a:blip r:embed="rId11">
            <a:alphaModFix/>
          </a:blip>
          <a:srcRect b="0" l="23704" r="0" t="0"/>
          <a:stretch/>
        </p:blipFill>
        <p:spPr>
          <a:xfrm>
            <a:off x="9946176" y="3131119"/>
            <a:ext cx="511200" cy="750053"/>
          </a:xfrm>
          <a:prstGeom prst="rect">
            <a:avLst/>
          </a:prstGeom>
          <a:noFill/>
          <a:ln>
            <a:noFill/>
          </a:ln>
        </p:spPr>
      </p:pic>
      <p:sp>
        <p:nvSpPr>
          <p:cNvPr id="2263" name="Google Shape;2263;p157"/>
          <p:cNvSpPr txBox="1"/>
          <p:nvPr/>
        </p:nvSpPr>
        <p:spPr>
          <a:xfrm>
            <a:off x="236775" y="6294325"/>
            <a:ext cx="42705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2"/>
              </a:rPr>
              <a:t>https://github.com/chatapazar/demo-1.git</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6"/>
                                        </p:tgtEl>
                                      </p:cBhvr>
                                    </p:animEffect>
                                    <p:set>
                                      <p:cBhvr>
                                        <p:cTn dur="1" fill="hold">
                                          <p:stCondLst>
                                            <p:cond delay="1000"/>
                                          </p:stCondLst>
                                        </p:cTn>
                                        <p:tgtEl>
                                          <p:spTgt spid="22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29"/>
                                        </p:tgtEl>
                                        <p:attrNameLst>
                                          <p:attrName>style.visibility</p:attrName>
                                        </p:attrNameLst>
                                      </p:cBhvr>
                                      <p:to>
                                        <p:strVal val="visible"/>
                                      </p:to>
                                    </p:set>
                                    <p:animEffect filter="fade" transition="in">
                                      <p:cBhvr>
                                        <p:cTn dur="1000"/>
                                        <p:tgtEl>
                                          <p:spTgt spid="2229"/>
                                        </p:tgtEl>
                                      </p:cBhvr>
                                    </p:animEffect>
                                  </p:childTnLst>
                                </p:cTn>
                              </p:par>
                              <p:par>
                                <p:cTn fill="hold" nodeType="with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1000"/>
                                        <p:tgtEl>
                                          <p:spTgt spid="2230"/>
                                        </p:tgtEl>
                                      </p:cBhvr>
                                    </p:animEffect>
                                  </p:childTnLst>
                                </p:cTn>
                              </p:par>
                              <p:par>
                                <p:cTn fill="hold" nodeType="withEffect" presetClass="entr" presetID="10" presetSubtype="0">
                                  <p:stCondLst>
                                    <p:cond delay="0"/>
                                  </p:stCondLst>
                                  <p:childTnLst>
                                    <p:set>
                                      <p:cBhvr>
                                        <p:cTn dur="1" fill="hold">
                                          <p:stCondLst>
                                            <p:cond delay="0"/>
                                          </p:stCondLst>
                                        </p:cTn>
                                        <p:tgtEl>
                                          <p:spTgt spid="2231"/>
                                        </p:tgtEl>
                                        <p:attrNameLst>
                                          <p:attrName>style.visibility</p:attrName>
                                        </p:attrNameLst>
                                      </p:cBhvr>
                                      <p:to>
                                        <p:strVal val="visible"/>
                                      </p:to>
                                    </p:set>
                                    <p:animEffect filter="fade" transition="in">
                                      <p:cBhvr>
                                        <p:cTn dur="1000"/>
                                        <p:tgtEl>
                                          <p:spTgt spid="2231"/>
                                        </p:tgtEl>
                                      </p:cBhvr>
                                    </p:animEffect>
                                  </p:childTnLst>
                                </p:cTn>
                              </p:par>
                              <p:par>
                                <p:cTn fill="hold" nodeType="withEffect" presetClass="exit" presetID="10" presetSubtype="0">
                                  <p:stCondLst>
                                    <p:cond delay="0"/>
                                  </p:stCondLst>
                                  <p:childTnLst>
                                    <p:animEffect filter="fade" transition="out">
                                      <p:cBhvr>
                                        <p:cTn dur="1300"/>
                                        <p:tgtEl>
                                          <p:spTgt spid="2244"/>
                                        </p:tgtEl>
                                      </p:cBhvr>
                                    </p:animEffect>
                                    <p:set>
                                      <p:cBhvr>
                                        <p:cTn dur="1" fill="hold">
                                          <p:stCondLst>
                                            <p:cond delay="1300"/>
                                          </p:stCondLst>
                                        </p:cTn>
                                        <p:tgtEl>
                                          <p:spTgt spid="22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45"/>
                                        </p:tgtEl>
                                      </p:cBhvr>
                                    </p:animEffect>
                                    <p:set>
                                      <p:cBhvr>
                                        <p:cTn dur="1" fill="hold">
                                          <p:stCondLst>
                                            <p:cond delay="1000"/>
                                          </p:stCondLst>
                                        </p:cTn>
                                        <p:tgtEl>
                                          <p:spTgt spid="22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29"/>
                                        </p:tgtEl>
                                      </p:cBhvr>
                                    </p:animEffect>
                                    <p:set>
                                      <p:cBhvr>
                                        <p:cTn dur="1" fill="hold">
                                          <p:stCondLst>
                                            <p:cond delay="1000"/>
                                          </p:stCondLst>
                                        </p:cTn>
                                        <p:tgtEl>
                                          <p:spTgt spid="22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30"/>
                                        </p:tgtEl>
                                      </p:cBhvr>
                                    </p:animEffect>
                                    <p:set>
                                      <p:cBhvr>
                                        <p:cTn dur="1" fill="hold">
                                          <p:stCondLst>
                                            <p:cond delay="1000"/>
                                          </p:stCondLst>
                                        </p:cTn>
                                        <p:tgtEl>
                                          <p:spTgt spid="22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31"/>
                                        </p:tgtEl>
                                      </p:cBhvr>
                                    </p:animEffect>
                                    <p:set>
                                      <p:cBhvr>
                                        <p:cTn dur="1" fill="hold">
                                          <p:stCondLst>
                                            <p:cond delay="1000"/>
                                          </p:stCondLst>
                                        </p:cTn>
                                        <p:tgtEl>
                                          <p:spTgt spid="22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7"/>
                                        </p:tgtEl>
                                      </p:cBhvr>
                                    </p:animEffect>
                                    <p:set>
                                      <p:cBhvr>
                                        <p:cTn dur="1" fill="hold">
                                          <p:stCondLst>
                                            <p:cond delay="1000"/>
                                          </p:stCondLst>
                                        </p:cTn>
                                        <p:tgtEl>
                                          <p:spTgt spid="2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par>
                                <p:cTn fill="hold" nodeType="withEffect" presetClass="exit" presetID="10" presetSubtype="0">
                                  <p:stCondLst>
                                    <p:cond delay="0"/>
                                  </p:stCondLst>
                                  <p:childTnLst>
                                    <p:animEffect filter="fade" transition="out">
                                      <p:cBhvr>
                                        <p:cTn dur="1000"/>
                                        <p:tgtEl>
                                          <p:spTgt spid="2255"/>
                                        </p:tgtEl>
                                      </p:cBhvr>
                                    </p:animEffect>
                                    <p:set>
                                      <p:cBhvr>
                                        <p:cTn dur="1" fill="hold">
                                          <p:stCondLst>
                                            <p:cond delay="1000"/>
                                          </p:stCondLst>
                                        </p:cTn>
                                        <p:tgtEl>
                                          <p:spTgt spid="22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48"/>
                                        </p:tgtEl>
                                      </p:cBhvr>
                                    </p:animEffect>
                                    <p:set>
                                      <p:cBhvr>
                                        <p:cTn dur="1" fill="hold">
                                          <p:stCondLst>
                                            <p:cond delay="1000"/>
                                          </p:stCondLst>
                                        </p:cTn>
                                        <p:tgtEl>
                                          <p:spTgt spid="22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1000"/>
                                        <p:tgtEl>
                                          <p:spTgt spid="2232"/>
                                        </p:tgtEl>
                                      </p:cBhvr>
                                    </p:animEffect>
                                  </p:childTnLst>
                                </p:cTn>
                              </p:par>
                              <p:par>
                                <p:cTn fill="hold" nodeType="with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49"/>
                                        </p:tgtEl>
                                      </p:cBhvr>
                                    </p:animEffect>
                                    <p:set>
                                      <p:cBhvr>
                                        <p:cTn dur="1" fill="hold">
                                          <p:stCondLst>
                                            <p:cond delay="1000"/>
                                          </p:stCondLst>
                                        </p:cTn>
                                        <p:tgtEl>
                                          <p:spTgt spid="22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27"/>
                                        </p:tgtEl>
                                      </p:cBhvr>
                                    </p:animEffect>
                                    <p:set>
                                      <p:cBhvr>
                                        <p:cTn dur="1" fill="hold">
                                          <p:stCondLst>
                                            <p:cond delay="1000"/>
                                          </p:stCondLst>
                                        </p:cTn>
                                        <p:tgtEl>
                                          <p:spTgt spid="22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32"/>
                                        </p:tgtEl>
                                      </p:cBhvr>
                                    </p:animEffect>
                                    <p:set>
                                      <p:cBhvr>
                                        <p:cTn dur="1" fill="hold">
                                          <p:stCondLst>
                                            <p:cond delay="1000"/>
                                          </p:stCondLst>
                                        </p:cTn>
                                        <p:tgtEl>
                                          <p:spTgt spid="22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34"/>
                                        </p:tgtEl>
                                        <p:attrNameLst>
                                          <p:attrName>style.visibility</p:attrName>
                                        </p:attrNameLst>
                                      </p:cBhvr>
                                      <p:to>
                                        <p:strVal val="visible"/>
                                      </p:to>
                                    </p:set>
                                    <p:animEffect filter="fade" transition="in">
                                      <p:cBhvr>
                                        <p:cTn dur="1000"/>
                                        <p:tgtEl>
                                          <p:spTgt spid="2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4"/>
                                        </p:tgtEl>
                                      </p:cBhvr>
                                    </p:animEffect>
                                    <p:set>
                                      <p:cBhvr>
                                        <p:cTn dur="1" fill="hold">
                                          <p:stCondLst>
                                            <p:cond delay="1000"/>
                                          </p:stCondLst>
                                        </p:cTn>
                                        <p:tgtEl>
                                          <p:spTgt spid="22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0"/>
                                        </p:tgtEl>
                                      </p:cBhvr>
                                    </p:animEffect>
                                    <p:set>
                                      <p:cBhvr>
                                        <p:cTn dur="1" fill="hold">
                                          <p:stCondLst>
                                            <p:cond delay="1000"/>
                                          </p:stCondLst>
                                        </p:cTn>
                                        <p:tgtEl>
                                          <p:spTgt spid="22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par>
                                <p:cTn fill="hold" nodeType="withEffect" presetClass="entr" presetID="10" presetSubtype="0">
                                  <p:stCondLst>
                                    <p:cond delay="0"/>
                                  </p:stCondLst>
                                  <p:childTnLst>
                                    <p:set>
                                      <p:cBhvr>
                                        <p:cTn dur="1" fill="hold">
                                          <p:stCondLst>
                                            <p:cond delay="0"/>
                                          </p:stCondLst>
                                        </p:cTn>
                                        <p:tgtEl>
                                          <p:spTgt spid="2233"/>
                                        </p:tgtEl>
                                        <p:attrNameLst>
                                          <p:attrName>style.visibility</p:attrName>
                                        </p:attrNameLst>
                                      </p:cBhvr>
                                      <p:to>
                                        <p:strVal val="visible"/>
                                      </p:to>
                                    </p:set>
                                    <p:animEffect filter="fade" transition="in">
                                      <p:cBhvr>
                                        <p:cTn dur="1000"/>
                                        <p:tgtEl>
                                          <p:spTgt spid="2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33"/>
                                        </p:tgtEl>
                                      </p:cBhvr>
                                    </p:animEffect>
                                    <p:set>
                                      <p:cBhvr>
                                        <p:cTn dur="1" fill="hold">
                                          <p:stCondLst>
                                            <p:cond delay="1000"/>
                                          </p:stCondLst>
                                        </p:cTn>
                                        <p:tgtEl>
                                          <p:spTgt spid="22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6"/>
                                        </p:tgtEl>
                                      </p:cBhvr>
                                    </p:animEffect>
                                    <p:set>
                                      <p:cBhvr>
                                        <p:cTn dur="1" fill="hold">
                                          <p:stCondLst>
                                            <p:cond delay="1000"/>
                                          </p:stCondLst>
                                        </p:cTn>
                                        <p:tgtEl>
                                          <p:spTgt spid="22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1"/>
                                        </p:tgtEl>
                                      </p:cBhvr>
                                    </p:animEffect>
                                    <p:set>
                                      <p:cBhvr>
                                        <p:cTn dur="1" fill="hold">
                                          <p:stCondLst>
                                            <p:cond delay="1000"/>
                                          </p:stCondLst>
                                        </p:cTn>
                                        <p:tgtEl>
                                          <p:spTgt spid="225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par>
                                <p:cTn fill="hold" nodeType="withEffect" presetClass="emph" presetID="8" presetSubtype="0">
                                  <p:stCondLst>
                                    <p:cond delay="0"/>
                                  </p:stCondLst>
                                  <p:childTnLst>
                                    <p:animRot by="-21600000">
                                      <p:cBhvr>
                                        <p:cTn dur="1000" fill="hold"/>
                                        <p:tgtEl>
                                          <p:spTgt spid="2257"/>
                                        </p:tgtEl>
                                        <p:attrNameLst>
                                          <p:attrName>r</p:attrName>
                                        </p:attrNameLst>
                                      </p:cBhvr>
                                    </p:animRot>
                                  </p:childTnLst>
                                </p:cTn>
                              </p:par>
                              <p:par>
                                <p:cTn fill="hold" nodeType="withEffect" presetClass="exit" presetID="10" presetSubtype="0">
                                  <p:stCondLst>
                                    <p:cond delay="0"/>
                                  </p:stCondLst>
                                  <p:childTnLst>
                                    <p:animEffect filter="fade" transition="out">
                                      <p:cBhvr>
                                        <p:cTn dur="1000"/>
                                        <p:tgtEl>
                                          <p:spTgt spid="2238"/>
                                        </p:tgtEl>
                                      </p:cBhvr>
                                    </p:animEffect>
                                    <p:set>
                                      <p:cBhvr>
                                        <p:cTn dur="1" fill="hold">
                                          <p:stCondLst>
                                            <p:cond delay="1000"/>
                                          </p:stCondLst>
                                        </p:cTn>
                                        <p:tgtEl>
                                          <p:spTgt spid="22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2"/>
                                        </p:tgtEl>
                                      </p:cBhvr>
                                    </p:animEffect>
                                    <p:set>
                                      <p:cBhvr>
                                        <p:cTn dur="1" fill="hold">
                                          <p:stCondLst>
                                            <p:cond delay="1000"/>
                                          </p:stCondLst>
                                        </p:cTn>
                                        <p:tgtEl>
                                          <p:spTgt spid="225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15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br>
              <a:rPr lang="en"/>
            </a:br>
            <a:r>
              <a:rPr lang="en"/>
              <a:t>Red Hat a trusted adviser to the Fortune 500. </a:t>
            </a:r>
            <a:endParaRPr/>
          </a:p>
        </p:txBody>
      </p:sp>
      <p:sp>
        <p:nvSpPr>
          <p:cNvPr id="2269" name="Google Shape;2269;p158"/>
          <p:cNvSpPr txBox="1"/>
          <p:nvPr>
            <p:ph type="title"/>
          </p:nvPr>
        </p:nvSpPr>
        <p:spPr>
          <a:xfrm>
            <a:off x="2083875" y="568625"/>
            <a:ext cx="4905000" cy="1985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2270" name="Google Shape;2270;p1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21"/>
          <p:cNvSpPr/>
          <p:nvPr/>
        </p:nvSpPr>
        <p:spPr>
          <a:xfrm>
            <a:off x="-48633" y="3256060"/>
            <a:ext cx="12191700" cy="2310900"/>
          </a:xfrm>
          <a:prstGeom prst="rect">
            <a:avLst/>
          </a:prstGeom>
          <a:gradFill>
            <a:gsLst>
              <a:gs pos="0">
                <a:srgbClr val="FFFFFF"/>
              </a:gs>
              <a:gs pos="100000">
                <a:srgbClr val="EFF2F3"/>
              </a:gs>
            </a:gsLst>
            <a:lin ang="10800025"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3" name="Google Shape;1313;p121"/>
          <p:cNvSpPr/>
          <p:nvPr/>
        </p:nvSpPr>
        <p:spPr>
          <a:xfrm>
            <a:off x="0" y="406563"/>
            <a:ext cx="12191700" cy="7980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SzPts val="1500"/>
              <a:buNone/>
            </a:pPr>
            <a:r>
              <a:rPr b="1" lang="en" sz="4000">
                <a:latin typeface="Overpass"/>
                <a:ea typeface="Overpass"/>
                <a:cs typeface="Overpass"/>
                <a:sym typeface="Overpass"/>
              </a:rPr>
              <a:t>So what is this DevOps thingy then?</a:t>
            </a:r>
            <a:endParaRPr b="1" sz="4000">
              <a:latin typeface="Overpass"/>
              <a:ea typeface="Overpass"/>
              <a:cs typeface="Overpass"/>
              <a:sym typeface="Overpass"/>
            </a:endParaRPr>
          </a:p>
        </p:txBody>
      </p:sp>
      <p:pic>
        <p:nvPicPr>
          <p:cNvPr id="1314" name="Google Shape;1314;p121"/>
          <p:cNvPicPr preferRelativeResize="0"/>
          <p:nvPr/>
        </p:nvPicPr>
        <p:blipFill rotWithShape="1">
          <a:blip r:embed="rId3">
            <a:alphaModFix/>
          </a:blip>
          <a:srcRect b="0" l="0" r="0" t="0"/>
          <a:stretch/>
        </p:blipFill>
        <p:spPr>
          <a:xfrm>
            <a:off x="0" y="4476960"/>
            <a:ext cx="2260320" cy="1596961"/>
          </a:xfrm>
          <a:prstGeom prst="rect">
            <a:avLst/>
          </a:prstGeom>
          <a:noFill/>
          <a:ln>
            <a:noFill/>
          </a:ln>
        </p:spPr>
      </p:pic>
      <p:sp>
        <p:nvSpPr>
          <p:cNvPr id="1315" name="Google Shape;1315;p121"/>
          <p:cNvSpPr txBox="1"/>
          <p:nvPr/>
        </p:nvSpPr>
        <p:spPr>
          <a:xfrm>
            <a:off x="813382" y="4718942"/>
            <a:ext cx="16500" cy="4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16" name="Google Shape;1316;p121"/>
          <p:cNvSpPr txBox="1"/>
          <p:nvPr/>
        </p:nvSpPr>
        <p:spPr>
          <a:xfrm>
            <a:off x="2033355" y="1194727"/>
            <a:ext cx="8143500" cy="47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100">
                <a:solidFill>
                  <a:schemeClr val="dk1"/>
                </a:solidFill>
                <a:latin typeface="Overpass"/>
                <a:ea typeface="Overpass"/>
                <a:cs typeface="Overpass"/>
                <a:sym typeface="Overpass"/>
              </a:rPr>
              <a:t>What IS DevOps</a:t>
            </a:r>
            <a:endParaRPr sz="2100">
              <a:solidFill>
                <a:schemeClr val="dk1"/>
              </a:solidFill>
              <a:latin typeface="Overpass"/>
              <a:ea typeface="Overpass"/>
              <a:cs typeface="Overpass"/>
              <a:sym typeface="Overpass"/>
            </a:endParaRPr>
          </a:p>
        </p:txBody>
      </p:sp>
      <p:sp>
        <p:nvSpPr>
          <p:cNvPr id="1317" name="Google Shape;1317;p121"/>
          <p:cNvSpPr txBox="1"/>
          <p:nvPr>
            <p:ph idx="4294967295" type="body"/>
          </p:nvPr>
        </p:nvSpPr>
        <p:spPr>
          <a:xfrm>
            <a:off x="3318400" y="2512800"/>
            <a:ext cx="8664000" cy="1832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100">
                <a:latin typeface="Overpass"/>
                <a:ea typeface="Overpass"/>
                <a:cs typeface="Overpass"/>
                <a:sym typeface="Overpass"/>
              </a:rPr>
              <a:t>DevOps IS: 	a set of principles for software delivery</a:t>
            </a:r>
            <a:endParaRPr sz="2100">
              <a:latin typeface="Overpass"/>
              <a:ea typeface="Overpass"/>
              <a:cs typeface="Overpass"/>
              <a:sym typeface="Overpass"/>
            </a:endParaRPr>
          </a:p>
          <a:p>
            <a:pPr indent="0" lvl="0" marL="0" rtl="0" algn="l">
              <a:lnSpc>
                <a:spcPct val="100000"/>
              </a:lnSpc>
              <a:spcBef>
                <a:spcPts val="500"/>
              </a:spcBef>
              <a:spcAft>
                <a:spcPts val="0"/>
              </a:spcAft>
              <a:buNone/>
            </a:pPr>
            <a:r>
              <a:t/>
            </a:r>
            <a:endParaRPr sz="2100">
              <a:latin typeface="Overpass"/>
              <a:ea typeface="Overpass"/>
              <a:cs typeface="Overpass"/>
              <a:sym typeface="Overpass"/>
            </a:endParaRPr>
          </a:p>
          <a:p>
            <a:pPr indent="0" lvl="0" marL="0" rtl="0" algn="l">
              <a:lnSpc>
                <a:spcPct val="100000"/>
              </a:lnSpc>
              <a:spcBef>
                <a:spcPts val="500"/>
              </a:spcBef>
              <a:spcAft>
                <a:spcPts val="0"/>
              </a:spcAft>
              <a:buNone/>
            </a:pPr>
            <a:r>
              <a:rPr lang="en" sz="2100">
                <a:latin typeface="Overpass"/>
                <a:ea typeface="Overpass"/>
                <a:cs typeface="Overpass"/>
                <a:sym typeface="Overpass"/>
              </a:rPr>
              <a:t>DevOps IS: 	a cultural change - collaboration of cross-functional </a:t>
            </a:r>
            <a:endParaRPr sz="2100">
              <a:latin typeface="Overpass"/>
              <a:ea typeface="Overpass"/>
              <a:cs typeface="Overpass"/>
              <a:sym typeface="Overpass"/>
            </a:endParaRPr>
          </a:p>
          <a:p>
            <a:pPr indent="609600" lvl="0" marL="1219200" rtl="0" algn="l">
              <a:lnSpc>
                <a:spcPct val="100000"/>
              </a:lnSpc>
              <a:spcBef>
                <a:spcPts val="500"/>
              </a:spcBef>
              <a:spcAft>
                <a:spcPts val="0"/>
              </a:spcAft>
              <a:buNone/>
            </a:pPr>
            <a:r>
              <a:rPr lang="en" sz="2100">
                <a:latin typeface="Overpass"/>
                <a:ea typeface="Overpass"/>
                <a:cs typeface="Overpass"/>
                <a:sym typeface="Overpass"/>
              </a:rPr>
              <a:t>teams  </a:t>
            </a:r>
            <a:br>
              <a:rPr lang="en" sz="2100">
                <a:latin typeface="Overpass"/>
                <a:ea typeface="Overpass"/>
                <a:cs typeface="Overpass"/>
                <a:sym typeface="Overpass"/>
              </a:rPr>
            </a:br>
            <a:r>
              <a:rPr lang="en" sz="2100">
                <a:latin typeface="Overpass"/>
                <a:ea typeface="Overpass"/>
                <a:cs typeface="Overpass"/>
                <a:sym typeface="Overpass"/>
              </a:rPr>
              <a:t>	(not just Dev and Ops - Security, Test, Business too!)</a:t>
            </a:r>
            <a:br>
              <a:rPr b="1" lang="en" sz="2100">
                <a:latin typeface="Overpass"/>
                <a:ea typeface="Overpass"/>
                <a:cs typeface="Overpass"/>
                <a:sym typeface="Overpass"/>
              </a:rPr>
            </a:br>
            <a:endParaRPr b="1" sz="2100">
              <a:latin typeface="Overpass"/>
              <a:ea typeface="Overpass"/>
              <a:cs typeface="Overpass"/>
              <a:sym typeface="Overpass"/>
            </a:endParaRPr>
          </a:p>
          <a:p>
            <a:pPr indent="0" lvl="0" marL="0" rtl="0" algn="l">
              <a:lnSpc>
                <a:spcPct val="100000"/>
              </a:lnSpc>
              <a:spcBef>
                <a:spcPts val="500"/>
              </a:spcBef>
              <a:spcAft>
                <a:spcPts val="0"/>
              </a:spcAft>
              <a:buNone/>
            </a:pPr>
            <a:r>
              <a:rPr lang="en" sz="2100">
                <a:latin typeface="Overpass"/>
                <a:ea typeface="Overpass"/>
                <a:cs typeface="Overpass"/>
                <a:sym typeface="Overpass"/>
              </a:rPr>
              <a:t>DevOps IS:</a:t>
            </a:r>
            <a:r>
              <a:rPr b="1" lang="en" sz="2100">
                <a:latin typeface="Overpass"/>
                <a:ea typeface="Overpass"/>
                <a:cs typeface="Overpass"/>
                <a:sym typeface="Overpass"/>
              </a:rPr>
              <a:t> 	the focus of IT teams delivering value to the business. </a:t>
            </a:r>
            <a:endParaRPr b="1" sz="2100">
              <a:latin typeface="Overpass"/>
              <a:ea typeface="Overpass"/>
              <a:cs typeface="Overpass"/>
              <a:sym typeface="Overpass"/>
            </a:endParaRPr>
          </a:p>
          <a:p>
            <a:pPr indent="609600" lvl="0" marL="1219200" rtl="0" algn="l">
              <a:lnSpc>
                <a:spcPct val="100000"/>
              </a:lnSpc>
              <a:spcBef>
                <a:spcPts val="500"/>
              </a:spcBef>
              <a:spcAft>
                <a:spcPts val="500"/>
              </a:spcAft>
              <a:buNone/>
            </a:pPr>
            <a:r>
              <a:rPr b="1" lang="en" sz="2100">
                <a:latin typeface="Overpass"/>
                <a:ea typeface="Overpass"/>
                <a:cs typeface="Overpass"/>
                <a:sym typeface="Overpass"/>
              </a:rPr>
              <a:t>Faster</a:t>
            </a:r>
            <a:endParaRPr b="1" sz="2100">
              <a:latin typeface="Overpass"/>
              <a:ea typeface="Overpass"/>
              <a:cs typeface="Overpass"/>
              <a:sym typeface="Overpass"/>
            </a:endParaRPr>
          </a:p>
        </p:txBody>
      </p:sp>
      <p:sp>
        <p:nvSpPr>
          <p:cNvPr id="1318" name="Google Shape;1318;p121"/>
          <p:cNvSpPr/>
          <p:nvPr/>
        </p:nvSpPr>
        <p:spPr>
          <a:xfrm>
            <a:off x="837333" y="2817600"/>
            <a:ext cx="1828800" cy="1832400"/>
          </a:xfrm>
          <a:prstGeom prst="ellipse">
            <a:avLst/>
          </a:prstGeom>
          <a:solidFill>
            <a:srgbClr val="0041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2D400"/>
              </a:solidFill>
            </a:endParaRPr>
          </a:p>
        </p:txBody>
      </p:sp>
      <p:pic>
        <p:nvPicPr>
          <p:cNvPr id="1319" name="Google Shape;1319;p121"/>
          <p:cNvPicPr preferRelativeResize="0"/>
          <p:nvPr/>
        </p:nvPicPr>
        <p:blipFill>
          <a:blip r:embed="rId4">
            <a:alphaModFix/>
          </a:blip>
          <a:stretch>
            <a:fillRect/>
          </a:stretch>
        </p:blipFill>
        <p:spPr>
          <a:xfrm>
            <a:off x="1152867" y="3053264"/>
            <a:ext cx="1121664" cy="121513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2"/>
          <p:cNvSpPr txBox="1"/>
          <p:nvPr>
            <p:ph type="title"/>
          </p:nvPr>
        </p:nvSpPr>
        <p:spPr>
          <a:xfrm>
            <a:off x="1102200" y="0"/>
            <a:ext cx="9987600" cy="10899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3700"/>
              <a:buNone/>
            </a:pPr>
            <a:r>
              <a:rPr lang="en"/>
              <a:t>DEVOPS</a:t>
            </a:r>
            <a:endParaRPr/>
          </a:p>
        </p:txBody>
      </p:sp>
      <p:sp>
        <p:nvSpPr>
          <p:cNvPr id="1325" name="Google Shape;1325;p122"/>
          <p:cNvSpPr/>
          <p:nvPr/>
        </p:nvSpPr>
        <p:spPr>
          <a:xfrm>
            <a:off x="1287533" y="2735356"/>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Everything as code</a:t>
            </a:r>
            <a:endParaRPr b="0" i="0" sz="1900" u="none" cap="none" strike="noStrike">
              <a:solidFill>
                <a:srgbClr val="000000"/>
              </a:solidFill>
              <a:latin typeface="Proxima Nova"/>
              <a:ea typeface="Proxima Nova"/>
              <a:cs typeface="Proxima Nova"/>
              <a:sym typeface="Proxima Nova"/>
            </a:endParaRPr>
          </a:p>
        </p:txBody>
      </p:sp>
      <p:sp>
        <p:nvSpPr>
          <p:cNvPr id="1326" name="Google Shape;1326;p122"/>
          <p:cNvSpPr/>
          <p:nvPr/>
        </p:nvSpPr>
        <p:spPr>
          <a:xfrm>
            <a:off x="1287533" y="3577248"/>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Automate everything</a:t>
            </a:r>
            <a:endParaRPr b="0" i="0" sz="1900" u="none" cap="none" strike="noStrike">
              <a:solidFill>
                <a:srgbClr val="000000"/>
              </a:solidFill>
              <a:latin typeface="Proxima Nova"/>
              <a:ea typeface="Proxima Nova"/>
              <a:cs typeface="Proxima Nova"/>
              <a:sym typeface="Proxima Nova"/>
            </a:endParaRPr>
          </a:p>
        </p:txBody>
      </p:sp>
      <p:sp>
        <p:nvSpPr>
          <p:cNvPr id="1327" name="Google Shape;1327;p122"/>
          <p:cNvSpPr/>
          <p:nvPr/>
        </p:nvSpPr>
        <p:spPr>
          <a:xfrm>
            <a:off x="1287533" y="5261033"/>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Proxima Nova"/>
                <a:ea typeface="Proxima Nova"/>
                <a:cs typeface="Proxima Nova"/>
                <a:sym typeface="Proxima Nova"/>
              </a:rPr>
              <a:t>Application is always “releaseable”</a:t>
            </a:r>
            <a:endParaRPr b="0" i="0" sz="1900" u="none" cap="none" strike="noStrike">
              <a:solidFill>
                <a:srgbClr val="000000"/>
              </a:solidFill>
              <a:latin typeface="Proxima Nova"/>
              <a:ea typeface="Proxima Nova"/>
              <a:cs typeface="Proxima Nova"/>
              <a:sym typeface="Proxima Nova"/>
            </a:endParaRPr>
          </a:p>
        </p:txBody>
      </p:sp>
      <p:sp>
        <p:nvSpPr>
          <p:cNvPr id="1328" name="Google Shape;1328;p122"/>
          <p:cNvSpPr/>
          <p:nvPr/>
        </p:nvSpPr>
        <p:spPr>
          <a:xfrm>
            <a:off x="1287533" y="4419140"/>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Continuous Integration/Delivery</a:t>
            </a:r>
            <a:endParaRPr b="0" i="0" sz="1900" u="none" cap="none" strike="noStrike">
              <a:solidFill>
                <a:srgbClr val="000000"/>
              </a:solidFill>
              <a:latin typeface="Proxima Nova"/>
              <a:ea typeface="Proxima Nova"/>
              <a:cs typeface="Proxima Nova"/>
              <a:sym typeface="Proxima Nova"/>
            </a:endParaRPr>
          </a:p>
        </p:txBody>
      </p:sp>
      <p:sp>
        <p:nvSpPr>
          <p:cNvPr id="1329" name="Google Shape;1329;p122"/>
          <p:cNvSpPr/>
          <p:nvPr/>
        </p:nvSpPr>
        <p:spPr>
          <a:xfrm>
            <a:off x="6164333" y="2735356"/>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Application monitoring</a:t>
            </a:r>
            <a:endParaRPr b="0" i="0" sz="1900" u="none" cap="none" strike="noStrike">
              <a:solidFill>
                <a:srgbClr val="000000"/>
              </a:solidFill>
              <a:latin typeface="Proxima Nova"/>
              <a:ea typeface="Proxima Nova"/>
              <a:cs typeface="Proxima Nova"/>
              <a:sym typeface="Proxima Nova"/>
            </a:endParaRPr>
          </a:p>
        </p:txBody>
      </p:sp>
      <p:sp>
        <p:nvSpPr>
          <p:cNvPr id="1330" name="Google Shape;1330;p122"/>
          <p:cNvSpPr/>
          <p:nvPr/>
        </p:nvSpPr>
        <p:spPr>
          <a:xfrm>
            <a:off x="6164333" y="3577248"/>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Rapid feedback</a:t>
            </a:r>
            <a:endParaRPr b="0" i="0" sz="1900" u="none" cap="none" strike="noStrike">
              <a:solidFill>
                <a:srgbClr val="000000"/>
              </a:solidFill>
              <a:latin typeface="Proxima Nova"/>
              <a:ea typeface="Proxima Nova"/>
              <a:cs typeface="Proxima Nova"/>
              <a:sym typeface="Proxima Nova"/>
            </a:endParaRPr>
          </a:p>
        </p:txBody>
      </p:sp>
      <p:sp>
        <p:nvSpPr>
          <p:cNvPr id="1331" name="Google Shape;1331;p122"/>
          <p:cNvSpPr/>
          <p:nvPr/>
        </p:nvSpPr>
        <p:spPr>
          <a:xfrm>
            <a:off x="6164333" y="5261033"/>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Delivery pipeline</a:t>
            </a:r>
            <a:endParaRPr b="0" i="0" sz="1900" u="none" cap="none" strike="noStrike">
              <a:solidFill>
                <a:srgbClr val="000000"/>
              </a:solidFill>
              <a:latin typeface="Proxima Nova"/>
              <a:ea typeface="Proxima Nova"/>
              <a:cs typeface="Proxima Nova"/>
              <a:sym typeface="Proxima Nova"/>
            </a:endParaRPr>
          </a:p>
        </p:txBody>
      </p:sp>
      <p:sp>
        <p:nvSpPr>
          <p:cNvPr id="1332" name="Google Shape;1332;p122"/>
          <p:cNvSpPr/>
          <p:nvPr/>
        </p:nvSpPr>
        <p:spPr>
          <a:xfrm>
            <a:off x="6164333" y="4419140"/>
            <a:ext cx="4482000" cy="654000"/>
          </a:xfrm>
          <a:prstGeom prst="rect">
            <a:avLst/>
          </a:prstGeom>
          <a:solidFill>
            <a:srgbClr val="DCDCD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dk1"/>
                </a:solidFill>
                <a:latin typeface="Proxima Nova"/>
                <a:ea typeface="Proxima Nova"/>
                <a:cs typeface="Proxima Nova"/>
                <a:sym typeface="Proxima Nova"/>
              </a:rPr>
              <a:t>Rebuild vs. Repair</a:t>
            </a:r>
            <a:endParaRPr b="0" i="0" sz="1900" u="none" cap="none" strike="noStrike">
              <a:solidFill>
                <a:srgbClr val="000000"/>
              </a:solidFill>
              <a:latin typeface="Proxima Nova"/>
              <a:ea typeface="Proxima Nova"/>
              <a:cs typeface="Proxima Nova"/>
              <a:sym typeface="Proxima Nova"/>
            </a:endParaRPr>
          </a:p>
        </p:txBody>
      </p:sp>
      <p:grpSp>
        <p:nvGrpSpPr>
          <p:cNvPr id="1333" name="Google Shape;1333;p122"/>
          <p:cNvGrpSpPr/>
          <p:nvPr/>
        </p:nvGrpSpPr>
        <p:grpSpPr>
          <a:xfrm>
            <a:off x="2456137" y="1211419"/>
            <a:ext cx="1783973" cy="1346372"/>
            <a:chOff x="796844" y="214839"/>
            <a:chExt cx="2219700" cy="1949286"/>
          </a:xfrm>
        </p:grpSpPr>
        <p:sp>
          <p:nvSpPr>
            <p:cNvPr id="1334" name="Google Shape;1334;p122"/>
            <p:cNvSpPr txBox="1"/>
            <p:nvPr/>
          </p:nvSpPr>
          <p:spPr>
            <a:xfrm>
              <a:off x="796844" y="1888125"/>
              <a:ext cx="2219700" cy="276000"/>
            </a:xfrm>
            <a:prstGeom prst="rect">
              <a:avLst/>
            </a:prstGeom>
            <a:noFill/>
            <a:ln>
              <a:noFill/>
            </a:ln>
          </p:spPr>
          <p:txBody>
            <a:bodyPr anchorCtr="0" anchor="t" bIns="60000" lIns="120000" spcFirstLastPara="1" rIns="120000" wrap="square" tIns="60000">
              <a:noAutofit/>
            </a:bodyPr>
            <a:lstStyle/>
            <a:p>
              <a:pPr indent="0" lvl="0" marL="0" marR="0" rtl="0" algn="ctr">
                <a:lnSpc>
                  <a:spcPct val="106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DEVELOPERS</a:t>
              </a:r>
              <a:endParaRPr b="0" i="0" sz="1400" u="none" cap="none" strike="noStrike">
                <a:solidFill>
                  <a:srgbClr val="000000"/>
                </a:solidFill>
                <a:latin typeface="Arial"/>
                <a:ea typeface="Arial"/>
                <a:cs typeface="Arial"/>
                <a:sym typeface="Arial"/>
              </a:endParaRPr>
            </a:p>
          </p:txBody>
        </p:sp>
        <p:pic>
          <p:nvPicPr>
            <p:cNvPr descr="dev-1.png" id="1335" name="Google Shape;1335;p122"/>
            <p:cNvPicPr preferRelativeResize="0"/>
            <p:nvPr/>
          </p:nvPicPr>
          <p:blipFill rotWithShape="1">
            <a:blip r:embed="rId3">
              <a:alphaModFix/>
            </a:blip>
            <a:srcRect b="0" l="0" r="0" t="0"/>
            <a:stretch/>
          </p:blipFill>
          <p:spPr>
            <a:xfrm>
              <a:off x="2063255" y="214839"/>
              <a:ext cx="890262" cy="1440248"/>
            </a:xfrm>
            <a:prstGeom prst="rect">
              <a:avLst/>
            </a:prstGeom>
            <a:noFill/>
            <a:ln>
              <a:noFill/>
            </a:ln>
          </p:spPr>
        </p:pic>
        <p:pic>
          <p:nvPicPr>
            <p:cNvPr descr="dev-2.png" id="1336" name="Google Shape;1336;p122"/>
            <p:cNvPicPr preferRelativeResize="0"/>
            <p:nvPr/>
          </p:nvPicPr>
          <p:blipFill rotWithShape="1">
            <a:blip r:embed="rId4">
              <a:alphaModFix/>
            </a:blip>
            <a:srcRect b="0" l="0" r="0" t="0"/>
            <a:stretch/>
          </p:blipFill>
          <p:spPr>
            <a:xfrm>
              <a:off x="1461626" y="376142"/>
              <a:ext cx="890262" cy="1440248"/>
            </a:xfrm>
            <a:prstGeom prst="rect">
              <a:avLst/>
            </a:prstGeom>
            <a:noFill/>
            <a:ln>
              <a:noFill/>
            </a:ln>
          </p:spPr>
        </p:pic>
      </p:grpSp>
      <p:grpSp>
        <p:nvGrpSpPr>
          <p:cNvPr id="1337" name="Google Shape;1337;p122"/>
          <p:cNvGrpSpPr/>
          <p:nvPr/>
        </p:nvGrpSpPr>
        <p:grpSpPr>
          <a:xfrm>
            <a:off x="7744646" y="1271956"/>
            <a:ext cx="1742647" cy="1277301"/>
            <a:chOff x="5462928" y="2306786"/>
            <a:chExt cx="2093521" cy="1915568"/>
          </a:xfrm>
        </p:grpSpPr>
        <p:sp>
          <p:nvSpPr>
            <p:cNvPr id="1338" name="Google Shape;1338;p122"/>
            <p:cNvSpPr txBox="1"/>
            <p:nvPr/>
          </p:nvSpPr>
          <p:spPr>
            <a:xfrm>
              <a:off x="5476722" y="3946354"/>
              <a:ext cx="2066100" cy="276000"/>
            </a:xfrm>
            <a:prstGeom prst="rect">
              <a:avLst/>
            </a:prstGeom>
            <a:noFill/>
            <a:ln>
              <a:noFill/>
            </a:ln>
          </p:spPr>
          <p:txBody>
            <a:bodyPr anchorCtr="0" anchor="t" bIns="60000" lIns="120000" spcFirstLastPara="1" rIns="120000" wrap="square" tIns="60000">
              <a:noAutofit/>
            </a:bodyPr>
            <a:lstStyle/>
            <a:p>
              <a:pPr indent="0" lvl="0" marL="0" marR="0" rtl="0" algn="ctr">
                <a:lnSpc>
                  <a:spcPct val="106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I.T. OPERATIONS</a:t>
              </a:r>
              <a:endParaRPr b="0" i="0" sz="1300" u="none" cap="none" strike="noStrike">
                <a:solidFill>
                  <a:srgbClr val="000000"/>
                </a:solidFill>
                <a:latin typeface="Arial"/>
                <a:ea typeface="Arial"/>
                <a:cs typeface="Arial"/>
                <a:sym typeface="Arial"/>
              </a:endParaRPr>
            </a:p>
          </p:txBody>
        </p:sp>
        <p:pic>
          <p:nvPicPr>
            <p:cNvPr descr="ops-3.png" id="1339" name="Google Shape;1339;p122"/>
            <p:cNvPicPr preferRelativeResize="0"/>
            <p:nvPr/>
          </p:nvPicPr>
          <p:blipFill rotWithShape="1">
            <a:blip r:embed="rId5">
              <a:alphaModFix/>
            </a:blip>
            <a:srcRect b="0" l="0" r="0" t="0"/>
            <a:stretch/>
          </p:blipFill>
          <p:spPr>
            <a:xfrm>
              <a:off x="6666187" y="2306786"/>
              <a:ext cx="890262" cy="1440248"/>
            </a:xfrm>
            <a:prstGeom prst="rect">
              <a:avLst/>
            </a:prstGeom>
            <a:noFill/>
            <a:ln>
              <a:noFill/>
            </a:ln>
          </p:spPr>
        </p:pic>
        <p:pic>
          <p:nvPicPr>
            <p:cNvPr descr="ops-2.png" id="1340" name="Google Shape;1340;p122"/>
            <p:cNvPicPr preferRelativeResize="0"/>
            <p:nvPr/>
          </p:nvPicPr>
          <p:blipFill rotWithShape="1">
            <a:blip r:embed="rId6">
              <a:alphaModFix/>
            </a:blip>
            <a:srcRect b="0" l="0" r="0" t="0"/>
            <a:stretch/>
          </p:blipFill>
          <p:spPr>
            <a:xfrm>
              <a:off x="5462928" y="2306786"/>
              <a:ext cx="890262" cy="1440248"/>
            </a:xfrm>
            <a:prstGeom prst="rect">
              <a:avLst/>
            </a:prstGeom>
            <a:noFill/>
            <a:ln>
              <a:noFill/>
            </a:ln>
          </p:spPr>
        </p:pic>
        <p:pic>
          <p:nvPicPr>
            <p:cNvPr descr="ops-1.png" id="1341" name="Google Shape;1341;p122"/>
            <p:cNvPicPr preferRelativeResize="0"/>
            <p:nvPr/>
          </p:nvPicPr>
          <p:blipFill rotWithShape="1">
            <a:blip r:embed="rId7">
              <a:alphaModFix/>
            </a:blip>
            <a:srcRect b="0" l="0" r="0" t="0"/>
            <a:stretch/>
          </p:blipFill>
          <p:spPr>
            <a:xfrm>
              <a:off x="6064558" y="2468089"/>
              <a:ext cx="890262" cy="1440248"/>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23"/>
          <p:cNvSpPr/>
          <p:nvPr/>
        </p:nvSpPr>
        <p:spPr>
          <a:xfrm>
            <a:off x="0" y="406563"/>
            <a:ext cx="12191700" cy="798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SzPts val="1500"/>
              <a:buNone/>
            </a:pPr>
            <a:r>
              <a:rPr b="1" lang="en" sz="3700">
                <a:solidFill>
                  <a:schemeClr val="dk1"/>
                </a:solidFill>
                <a:latin typeface="Overpass"/>
                <a:ea typeface="Overpass"/>
                <a:cs typeface="Overpass"/>
                <a:sym typeface="Overpass"/>
              </a:rPr>
              <a:t>DevOps </a:t>
            </a:r>
            <a:r>
              <a:rPr b="1" lang="en" sz="3700">
                <a:solidFill>
                  <a:schemeClr val="dk1"/>
                </a:solidFill>
                <a:latin typeface="Overpass"/>
                <a:ea typeface="Overpass"/>
                <a:cs typeface="Overpass"/>
                <a:sym typeface="Overpass"/>
              </a:rPr>
              <a:t>Measurement</a:t>
            </a:r>
            <a:endParaRPr b="1" sz="3700">
              <a:solidFill>
                <a:schemeClr val="dk1"/>
              </a:solidFill>
              <a:latin typeface="Overpass"/>
              <a:ea typeface="Overpass"/>
              <a:cs typeface="Overpass"/>
              <a:sym typeface="Overpass"/>
            </a:endParaRPr>
          </a:p>
        </p:txBody>
      </p:sp>
      <p:sp>
        <p:nvSpPr>
          <p:cNvPr id="1347" name="Google Shape;1347;p123"/>
          <p:cNvSpPr txBox="1"/>
          <p:nvPr/>
        </p:nvSpPr>
        <p:spPr>
          <a:xfrm>
            <a:off x="813382" y="2890142"/>
            <a:ext cx="16500" cy="4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48" name="Google Shape;1348;p123"/>
          <p:cNvSpPr/>
          <p:nvPr/>
        </p:nvSpPr>
        <p:spPr>
          <a:xfrm>
            <a:off x="0" y="2012033"/>
            <a:ext cx="4659300" cy="1219200"/>
          </a:xfrm>
          <a:prstGeom prst="rect">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r">
              <a:spcBef>
                <a:spcPts val="0"/>
              </a:spcBef>
              <a:spcAft>
                <a:spcPts val="0"/>
              </a:spcAft>
              <a:buNone/>
            </a:pPr>
            <a:r>
              <a:t/>
            </a:r>
            <a:endParaRPr sz="1900">
              <a:solidFill>
                <a:srgbClr val="FFFFFF"/>
              </a:solidFill>
              <a:latin typeface="Proxima Nova"/>
              <a:ea typeface="Proxima Nova"/>
              <a:cs typeface="Proxima Nova"/>
              <a:sym typeface="Proxima Nova"/>
            </a:endParaRPr>
          </a:p>
        </p:txBody>
      </p:sp>
      <p:sp>
        <p:nvSpPr>
          <p:cNvPr id="1349" name="Google Shape;1349;p123"/>
          <p:cNvSpPr/>
          <p:nvPr/>
        </p:nvSpPr>
        <p:spPr>
          <a:xfrm>
            <a:off x="3994833" y="2012033"/>
            <a:ext cx="1219200" cy="1219200"/>
          </a:xfrm>
          <a:prstGeom prst="ellipse">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0" name="Google Shape;1350;p123"/>
          <p:cNvSpPr/>
          <p:nvPr/>
        </p:nvSpPr>
        <p:spPr>
          <a:xfrm>
            <a:off x="4116833" y="2134033"/>
            <a:ext cx="975300" cy="9753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1" name="Google Shape;1351;p123"/>
          <p:cNvSpPr txBox="1"/>
          <p:nvPr/>
        </p:nvSpPr>
        <p:spPr>
          <a:xfrm>
            <a:off x="0" y="2014033"/>
            <a:ext cx="4112100" cy="12153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b="1" lang="en" sz="1900">
                <a:solidFill>
                  <a:srgbClr val="FFFFFF"/>
                </a:solidFill>
                <a:latin typeface="Overpass"/>
                <a:ea typeface="Overpass"/>
                <a:cs typeface="Overpass"/>
                <a:sym typeface="Overpass"/>
              </a:rPr>
              <a:t>Deployment Frequency</a:t>
            </a:r>
            <a:endParaRPr b="1" sz="1900">
              <a:solidFill>
                <a:srgbClr val="FFFFFF"/>
              </a:solidFill>
              <a:latin typeface="Overpass"/>
              <a:ea typeface="Overpass"/>
              <a:cs typeface="Overpass"/>
              <a:sym typeface="Overpass"/>
            </a:endParaRPr>
          </a:p>
          <a:p>
            <a:pPr indent="0" lvl="0" marL="0" rtl="0" algn="r">
              <a:spcBef>
                <a:spcPts val="0"/>
              </a:spcBef>
              <a:spcAft>
                <a:spcPts val="0"/>
              </a:spcAft>
              <a:buNone/>
            </a:pPr>
            <a:r>
              <a:rPr lang="en" sz="1600">
                <a:solidFill>
                  <a:srgbClr val="FFFFFF"/>
                </a:solidFill>
                <a:latin typeface="Overpass"/>
                <a:ea typeface="Overpass"/>
                <a:cs typeface="Overpass"/>
                <a:sym typeface="Overpass"/>
              </a:rPr>
              <a:t>How often does your organization </a:t>
            </a:r>
            <a:br>
              <a:rPr lang="en" sz="1600">
                <a:solidFill>
                  <a:srgbClr val="FFFFFF"/>
                </a:solidFill>
                <a:latin typeface="Overpass"/>
                <a:ea typeface="Overpass"/>
                <a:cs typeface="Overpass"/>
                <a:sym typeface="Overpass"/>
              </a:rPr>
            </a:br>
            <a:r>
              <a:rPr lang="en" sz="1600">
                <a:solidFill>
                  <a:srgbClr val="FFFFFF"/>
                </a:solidFill>
                <a:latin typeface="Overpass"/>
                <a:ea typeface="Overpass"/>
                <a:cs typeface="Overpass"/>
                <a:sym typeface="Overpass"/>
              </a:rPr>
              <a:t>deploy code?</a:t>
            </a:r>
            <a:endParaRPr sz="16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p:txBody>
      </p:sp>
      <p:pic>
        <p:nvPicPr>
          <p:cNvPr id="1352" name="Google Shape;1352;p123"/>
          <p:cNvPicPr preferRelativeResize="0"/>
          <p:nvPr/>
        </p:nvPicPr>
        <p:blipFill>
          <a:blip r:embed="rId3">
            <a:alphaModFix/>
          </a:blip>
          <a:stretch>
            <a:fillRect/>
          </a:stretch>
        </p:blipFill>
        <p:spPr>
          <a:xfrm>
            <a:off x="4292513" y="2289401"/>
            <a:ext cx="623824" cy="664464"/>
          </a:xfrm>
          <a:prstGeom prst="rect">
            <a:avLst/>
          </a:prstGeom>
          <a:noFill/>
          <a:ln>
            <a:noFill/>
          </a:ln>
        </p:spPr>
      </p:pic>
      <p:sp>
        <p:nvSpPr>
          <p:cNvPr id="1353" name="Google Shape;1353;p123"/>
          <p:cNvSpPr txBox="1"/>
          <p:nvPr/>
        </p:nvSpPr>
        <p:spPr>
          <a:xfrm>
            <a:off x="813382" y="5023742"/>
            <a:ext cx="16500" cy="48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354" name="Google Shape;1354;p123"/>
          <p:cNvSpPr/>
          <p:nvPr/>
        </p:nvSpPr>
        <p:spPr>
          <a:xfrm>
            <a:off x="0" y="4142700"/>
            <a:ext cx="4659300" cy="1219200"/>
          </a:xfrm>
          <a:prstGeom prst="rect">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5" name="Google Shape;1355;p123"/>
          <p:cNvSpPr/>
          <p:nvPr/>
        </p:nvSpPr>
        <p:spPr>
          <a:xfrm>
            <a:off x="3994833" y="4142700"/>
            <a:ext cx="1219200" cy="1219200"/>
          </a:xfrm>
          <a:prstGeom prst="ellipse">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6" name="Google Shape;1356;p123"/>
          <p:cNvSpPr/>
          <p:nvPr/>
        </p:nvSpPr>
        <p:spPr>
          <a:xfrm>
            <a:off x="4116833" y="4264700"/>
            <a:ext cx="975300" cy="9753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7" name="Google Shape;1357;p123"/>
          <p:cNvSpPr txBox="1"/>
          <p:nvPr/>
        </p:nvSpPr>
        <p:spPr>
          <a:xfrm>
            <a:off x="0" y="4144700"/>
            <a:ext cx="4112100" cy="12153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b="1" lang="en" sz="1900">
                <a:solidFill>
                  <a:srgbClr val="FFFFFF"/>
                </a:solidFill>
                <a:latin typeface="Overpass"/>
                <a:ea typeface="Overpass"/>
                <a:cs typeface="Overpass"/>
                <a:sym typeface="Overpass"/>
              </a:rPr>
              <a:t>Lead Time for Changes</a:t>
            </a:r>
            <a:endParaRPr b="1" sz="1900">
              <a:solidFill>
                <a:srgbClr val="FFFFFF"/>
              </a:solidFill>
              <a:latin typeface="Overpass"/>
              <a:ea typeface="Overpass"/>
              <a:cs typeface="Overpass"/>
              <a:sym typeface="Overpass"/>
            </a:endParaRPr>
          </a:p>
          <a:p>
            <a:pPr indent="0" lvl="0" marL="0" rtl="0" algn="r">
              <a:spcBef>
                <a:spcPts val="0"/>
              </a:spcBef>
              <a:spcAft>
                <a:spcPts val="0"/>
              </a:spcAft>
              <a:buNone/>
            </a:pPr>
            <a:r>
              <a:rPr lang="en" sz="1600">
                <a:solidFill>
                  <a:srgbClr val="FFFFFF"/>
                </a:solidFill>
                <a:latin typeface="Overpass"/>
                <a:ea typeface="Overpass"/>
                <a:cs typeface="Overpass"/>
                <a:sym typeface="Overpass"/>
              </a:rPr>
              <a:t>How long does it take to go from code commit to code successfully running in production?</a:t>
            </a:r>
            <a:endParaRPr sz="16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r">
              <a:spcBef>
                <a:spcPts val="0"/>
              </a:spcBef>
              <a:spcAft>
                <a:spcPts val="0"/>
              </a:spcAft>
              <a:buNone/>
            </a:pPr>
            <a:r>
              <a:t/>
            </a:r>
            <a:endParaRPr sz="1900">
              <a:solidFill>
                <a:srgbClr val="FFFFFF"/>
              </a:solidFill>
              <a:latin typeface="Overpass"/>
              <a:ea typeface="Overpass"/>
              <a:cs typeface="Overpass"/>
              <a:sym typeface="Overpass"/>
            </a:endParaRPr>
          </a:p>
        </p:txBody>
      </p:sp>
      <p:pic>
        <p:nvPicPr>
          <p:cNvPr id="1358" name="Google Shape;1358;p123"/>
          <p:cNvPicPr preferRelativeResize="0"/>
          <p:nvPr/>
        </p:nvPicPr>
        <p:blipFill>
          <a:blip r:embed="rId4">
            <a:alphaModFix/>
          </a:blip>
          <a:stretch>
            <a:fillRect/>
          </a:stretch>
        </p:blipFill>
        <p:spPr>
          <a:xfrm>
            <a:off x="4325025" y="4457660"/>
            <a:ext cx="558800" cy="589280"/>
          </a:xfrm>
          <a:prstGeom prst="rect">
            <a:avLst/>
          </a:prstGeom>
          <a:noFill/>
          <a:ln>
            <a:noFill/>
          </a:ln>
        </p:spPr>
      </p:pic>
      <p:sp>
        <p:nvSpPr>
          <p:cNvPr id="1359" name="Google Shape;1359;p123"/>
          <p:cNvSpPr/>
          <p:nvPr/>
        </p:nvSpPr>
        <p:spPr>
          <a:xfrm>
            <a:off x="7527933" y="2076658"/>
            <a:ext cx="4659300" cy="1219200"/>
          </a:xfrm>
          <a:prstGeom prst="rect">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0" name="Google Shape;1360;p123"/>
          <p:cNvSpPr/>
          <p:nvPr/>
        </p:nvSpPr>
        <p:spPr>
          <a:xfrm>
            <a:off x="6929200" y="2076658"/>
            <a:ext cx="1219200" cy="1219200"/>
          </a:xfrm>
          <a:prstGeom prst="ellipse">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1" name="Google Shape;1361;p123"/>
          <p:cNvSpPr/>
          <p:nvPr/>
        </p:nvSpPr>
        <p:spPr>
          <a:xfrm>
            <a:off x="7051200" y="2198658"/>
            <a:ext cx="975300" cy="9753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p123"/>
          <p:cNvSpPr txBox="1"/>
          <p:nvPr/>
        </p:nvSpPr>
        <p:spPr>
          <a:xfrm>
            <a:off x="8148400" y="2078658"/>
            <a:ext cx="4112100" cy="121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rgbClr val="FFFFFF"/>
                </a:solidFill>
                <a:latin typeface="Overpass"/>
                <a:ea typeface="Overpass"/>
                <a:cs typeface="Overpass"/>
                <a:sym typeface="Overpass"/>
              </a:rPr>
              <a:t>Change Fail Rate</a:t>
            </a:r>
            <a:endParaRPr b="1" sz="1900">
              <a:solidFill>
                <a:srgbClr val="FFFFFF"/>
              </a:solidFill>
              <a:latin typeface="Overpass"/>
              <a:ea typeface="Overpass"/>
              <a:cs typeface="Overpass"/>
              <a:sym typeface="Overpass"/>
            </a:endParaRPr>
          </a:p>
          <a:p>
            <a:pPr indent="0" lvl="0" marL="0" rtl="0" algn="l">
              <a:spcBef>
                <a:spcPts val="0"/>
              </a:spcBef>
              <a:spcAft>
                <a:spcPts val="0"/>
              </a:spcAft>
              <a:buNone/>
            </a:pPr>
            <a:r>
              <a:rPr lang="en" sz="1600">
                <a:solidFill>
                  <a:srgbClr val="FFFFFF"/>
                </a:solidFill>
                <a:latin typeface="Overpass"/>
                <a:ea typeface="Overpass"/>
                <a:cs typeface="Overpass"/>
                <a:sym typeface="Overpass"/>
              </a:rPr>
              <a:t>What percentage of changes results either in degraded service or subsequently requires remediation?</a:t>
            </a:r>
            <a:endParaRPr sz="16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900">
              <a:solidFill>
                <a:srgbClr val="FFFFFF"/>
              </a:solidFill>
              <a:latin typeface="Overpass"/>
              <a:ea typeface="Overpass"/>
              <a:cs typeface="Overpass"/>
              <a:sym typeface="Overpass"/>
            </a:endParaRPr>
          </a:p>
        </p:txBody>
      </p:sp>
      <p:pic>
        <p:nvPicPr>
          <p:cNvPr id="1363" name="Google Shape;1363;p123"/>
          <p:cNvPicPr preferRelativeResize="0"/>
          <p:nvPr/>
        </p:nvPicPr>
        <p:blipFill>
          <a:blip r:embed="rId5">
            <a:alphaModFix/>
          </a:blip>
          <a:stretch>
            <a:fillRect/>
          </a:stretch>
        </p:blipFill>
        <p:spPr>
          <a:xfrm>
            <a:off x="7299016" y="2357074"/>
            <a:ext cx="479552" cy="658368"/>
          </a:xfrm>
          <a:prstGeom prst="rect">
            <a:avLst/>
          </a:prstGeom>
          <a:noFill/>
          <a:ln>
            <a:noFill/>
          </a:ln>
        </p:spPr>
      </p:pic>
      <p:sp>
        <p:nvSpPr>
          <p:cNvPr id="1364" name="Google Shape;1364;p123"/>
          <p:cNvSpPr txBox="1"/>
          <p:nvPr/>
        </p:nvSpPr>
        <p:spPr>
          <a:xfrm>
            <a:off x="8148400" y="4136058"/>
            <a:ext cx="4112100" cy="121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rgbClr val="FFFFFF"/>
                </a:solidFill>
                <a:latin typeface="Overpass"/>
                <a:ea typeface="Overpass"/>
                <a:cs typeface="Overpass"/>
                <a:sym typeface="Overpass"/>
              </a:rPr>
              <a:t>Change Fail Rate</a:t>
            </a:r>
            <a:endParaRPr b="1" sz="1900">
              <a:solidFill>
                <a:srgbClr val="FFFFFF"/>
              </a:solidFill>
              <a:latin typeface="Overpass"/>
              <a:ea typeface="Overpass"/>
              <a:cs typeface="Overpass"/>
              <a:sym typeface="Overpass"/>
            </a:endParaRPr>
          </a:p>
          <a:p>
            <a:pPr indent="0" lvl="0" marL="0" rtl="0" algn="l">
              <a:spcBef>
                <a:spcPts val="0"/>
              </a:spcBef>
              <a:spcAft>
                <a:spcPts val="0"/>
              </a:spcAft>
              <a:buNone/>
            </a:pPr>
            <a:r>
              <a:rPr lang="en" sz="1600">
                <a:solidFill>
                  <a:srgbClr val="FFFFFF"/>
                </a:solidFill>
                <a:latin typeface="Overpass"/>
                <a:ea typeface="Overpass"/>
                <a:cs typeface="Overpass"/>
                <a:sym typeface="Overpass"/>
              </a:rPr>
              <a:t>What percentage of changes results either in degraded service or subsequently requires remediation?</a:t>
            </a:r>
            <a:endParaRPr sz="16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900">
              <a:solidFill>
                <a:srgbClr val="FFFFFF"/>
              </a:solidFill>
              <a:latin typeface="Overpass"/>
              <a:ea typeface="Overpass"/>
              <a:cs typeface="Overpass"/>
              <a:sym typeface="Overpass"/>
            </a:endParaRPr>
          </a:p>
          <a:p>
            <a:pPr indent="0" lvl="0" marL="0" rtl="0" algn="l">
              <a:spcBef>
                <a:spcPts val="0"/>
              </a:spcBef>
              <a:spcAft>
                <a:spcPts val="0"/>
              </a:spcAft>
              <a:buNone/>
            </a:pPr>
            <a:r>
              <a:t/>
            </a:r>
            <a:endParaRPr sz="1900">
              <a:solidFill>
                <a:srgbClr val="FFFFFF"/>
              </a:solidFill>
              <a:latin typeface="Overpass"/>
              <a:ea typeface="Overpass"/>
              <a:cs typeface="Overpass"/>
              <a:sym typeface="Overpass"/>
            </a:endParaRPr>
          </a:p>
        </p:txBody>
      </p:sp>
      <p:sp>
        <p:nvSpPr>
          <p:cNvPr id="1365" name="Google Shape;1365;p123"/>
          <p:cNvSpPr/>
          <p:nvPr/>
        </p:nvSpPr>
        <p:spPr>
          <a:xfrm>
            <a:off x="7527933" y="4134058"/>
            <a:ext cx="4659300" cy="1219200"/>
          </a:xfrm>
          <a:prstGeom prst="rect">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6" name="Google Shape;1366;p123"/>
          <p:cNvSpPr/>
          <p:nvPr/>
        </p:nvSpPr>
        <p:spPr>
          <a:xfrm>
            <a:off x="6929200" y="4134058"/>
            <a:ext cx="1219200" cy="1219200"/>
          </a:xfrm>
          <a:prstGeom prst="ellipse">
            <a:avLst/>
          </a:prstGeom>
          <a:solidFill>
            <a:srgbClr val="004153"/>
          </a:solidFill>
          <a:ln cap="flat" cmpd="sng" w="9525">
            <a:solidFill>
              <a:srgbClr val="00415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7" name="Google Shape;1367;p123"/>
          <p:cNvSpPr/>
          <p:nvPr/>
        </p:nvSpPr>
        <p:spPr>
          <a:xfrm>
            <a:off x="7051200" y="4256058"/>
            <a:ext cx="975300" cy="975300"/>
          </a:xfrm>
          <a:prstGeom prst="ellipse">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8" name="Google Shape;1368;p123"/>
          <p:cNvSpPr txBox="1"/>
          <p:nvPr/>
        </p:nvSpPr>
        <p:spPr>
          <a:xfrm>
            <a:off x="8148400" y="4136058"/>
            <a:ext cx="4112100" cy="121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b="1" lang="en" sz="1900">
                <a:solidFill>
                  <a:schemeClr val="lt1"/>
                </a:solidFill>
                <a:latin typeface="Overpass"/>
                <a:ea typeface="Overpass"/>
                <a:cs typeface="Overpass"/>
                <a:sym typeface="Overpass"/>
              </a:rPr>
              <a:t>Time to Restore Service</a:t>
            </a:r>
            <a:endParaRPr b="1" sz="1900">
              <a:solidFill>
                <a:schemeClr val="lt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rPr lang="en" sz="1600">
                <a:solidFill>
                  <a:schemeClr val="lt1"/>
                </a:solidFill>
                <a:latin typeface="Overpass"/>
                <a:ea typeface="Overpass"/>
                <a:cs typeface="Overpass"/>
                <a:sym typeface="Overpass"/>
              </a:rPr>
              <a:t>How long does it generally take to restore service when a service incident occurs?</a:t>
            </a:r>
            <a:endParaRPr sz="1600">
              <a:solidFill>
                <a:schemeClr val="lt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t/>
            </a:r>
            <a:endParaRPr sz="1900">
              <a:solidFill>
                <a:schemeClr val="lt1"/>
              </a:solidFill>
              <a:latin typeface="Overpass"/>
              <a:ea typeface="Overpass"/>
              <a:cs typeface="Overpass"/>
              <a:sym typeface="Overpass"/>
            </a:endParaRPr>
          </a:p>
          <a:p>
            <a:pPr indent="0" lvl="0" marL="0" rtl="0" algn="l">
              <a:spcBef>
                <a:spcPts val="0"/>
              </a:spcBef>
              <a:spcAft>
                <a:spcPts val="0"/>
              </a:spcAft>
              <a:buClr>
                <a:schemeClr val="dk1"/>
              </a:buClr>
              <a:buSzPts val="1500"/>
              <a:buFont typeface="Arial"/>
              <a:buNone/>
            </a:pPr>
            <a:r>
              <a:t/>
            </a:r>
            <a:endParaRPr sz="1900">
              <a:solidFill>
                <a:schemeClr val="lt1"/>
              </a:solidFill>
              <a:latin typeface="Overpass"/>
              <a:ea typeface="Overpass"/>
              <a:cs typeface="Overpass"/>
              <a:sym typeface="Overpass"/>
            </a:endParaRPr>
          </a:p>
          <a:p>
            <a:pPr indent="0" lvl="0" marL="0" rtl="0" algn="l">
              <a:spcBef>
                <a:spcPts val="0"/>
              </a:spcBef>
              <a:spcAft>
                <a:spcPts val="0"/>
              </a:spcAft>
              <a:buNone/>
            </a:pPr>
            <a:r>
              <a:t/>
            </a:r>
            <a:endParaRPr b="1" sz="1900">
              <a:solidFill>
                <a:srgbClr val="FFFFFF"/>
              </a:solidFill>
              <a:latin typeface="Overpass"/>
              <a:ea typeface="Overpass"/>
              <a:cs typeface="Overpass"/>
              <a:sym typeface="Overpass"/>
            </a:endParaRPr>
          </a:p>
        </p:txBody>
      </p:sp>
      <p:pic>
        <p:nvPicPr>
          <p:cNvPr id="1369" name="Google Shape;1369;p123"/>
          <p:cNvPicPr preferRelativeResize="0"/>
          <p:nvPr/>
        </p:nvPicPr>
        <p:blipFill>
          <a:blip r:embed="rId6">
            <a:alphaModFix/>
          </a:blip>
          <a:stretch>
            <a:fillRect/>
          </a:stretch>
        </p:blipFill>
        <p:spPr>
          <a:xfrm>
            <a:off x="7171000" y="4375883"/>
            <a:ext cx="735584" cy="7355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Containers Provide Consistency</a:t>
            </a:r>
            <a:endParaRPr/>
          </a:p>
        </p:txBody>
      </p:sp>
      <p:sp>
        <p:nvSpPr>
          <p:cNvPr id="1375" name="Google Shape;1375;p1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376" name="Google Shape;1376;p124"/>
          <p:cNvSpPr txBox="1"/>
          <p:nvPr>
            <p:ph idx="4294967295"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DevOps using Containers</a:t>
            </a:r>
            <a:endParaRPr sz="3600"/>
          </a:p>
        </p:txBody>
      </p:sp>
      <p:cxnSp>
        <p:nvCxnSpPr>
          <p:cNvPr id="1377" name="Google Shape;1377;p124"/>
          <p:cNvCxnSpPr/>
          <p:nvPr/>
        </p:nvCxnSpPr>
        <p:spPr>
          <a:xfrm>
            <a:off x="5726573" y="3765464"/>
            <a:ext cx="579900" cy="0"/>
          </a:xfrm>
          <a:prstGeom prst="straightConnector1">
            <a:avLst/>
          </a:prstGeom>
          <a:noFill/>
          <a:ln cap="flat" cmpd="sng" w="9525">
            <a:solidFill>
              <a:srgbClr val="666666"/>
            </a:solidFill>
            <a:prstDash val="solid"/>
            <a:round/>
            <a:headEnd len="med" w="med" type="none"/>
            <a:tailEnd len="med" w="med" type="triangle"/>
          </a:ln>
        </p:spPr>
      </p:cxnSp>
      <p:pic>
        <p:nvPicPr>
          <p:cNvPr descr="Icon_RH_Software_Container-App_RGB_Flat.png" id="1378" name="Google Shape;1378;p124"/>
          <p:cNvPicPr preferRelativeResize="0"/>
          <p:nvPr/>
        </p:nvPicPr>
        <p:blipFill>
          <a:blip r:embed="rId3">
            <a:alphaModFix/>
          </a:blip>
          <a:stretch>
            <a:fillRect/>
          </a:stretch>
        </p:blipFill>
        <p:spPr>
          <a:xfrm>
            <a:off x="6517058" y="3438820"/>
            <a:ext cx="650311" cy="645606"/>
          </a:xfrm>
          <a:prstGeom prst="rect">
            <a:avLst/>
          </a:prstGeom>
          <a:noFill/>
          <a:ln>
            <a:noFill/>
          </a:ln>
        </p:spPr>
      </p:pic>
      <p:sp>
        <p:nvSpPr>
          <p:cNvPr id="1379" name="Google Shape;1379;p124"/>
          <p:cNvSpPr txBox="1"/>
          <p:nvPr/>
        </p:nvSpPr>
        <p:spPr>
          <a:xfrm>
            <a:off x="6034419" y="4435574"/>
            <a:ext cx="16200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containers</a:t>
            </a:r>
            <a:endParaRPr sz="1800">
              <a:latin typeface="Red Hat Text"/>
              <a:ea typeface="Red Hat Text"/>
              <a:cs typeface="Red Hat Text"/>
              <a:sym typeface="Red Hat Text"/>
            </a:endParaRPr>
          </a:p>
        </p:txBody>
      </p:sp>
      <p:pic>
        <p:nvPicPr>
          <p:cNvPr descr="Icon_RH_Software_Container-Deployed_RGB_Flat.png" id="1380" name="Google Shape;1380;p124"/>
          <p:cNvPicPr preferRelativeResize="0"/>
          <p:nvPr/>
        </p:nvPicPr>
        <p:blipFill>
          <a:blip r:embed="rId4">
            <a:alphaModFix/>
          </a:blip>
          <a:stretch>
            <a:fillRect/>
          </a:stretch>
        </p:blipFill>
        <p:spPr>
          <a:xfrm>
            <a:off x="8523625" y="1597700"/>
            <a:ext cx="590308" cy="972927"/>
          </a:xfrm>
          <a:prstGeom prst="rect">
            <a:avLst/>
          </a:prstGeom>
          <a:noFill/>
          <a:ln>
            <a:noFill/>
          </a:ln>
        </p:spPr>
      </p:pic>
      <p:pic>
        <p:nvPicPr>
          <p:cNvPr descr="Icon_RH_Software_Container-Deployed-Cloud_RGB_Flat.png" id="1381" name="Google Shape;1381;p124"/>
          <p:cNvPicPr preferRelativeResize="0"/>
          <p:nvPr/>
        </p:nvPicPr>
        <p:blipFill>
          <a:blip r:embed="rId5">
            <a:alphaModFix/>
          </a:blip>
          <a:stretch>
            <a:fillRect/>
          </a:stretch>
        </p:blipFill>
        <p:spPr>
          <a:xfrm>
            <a:off x="8363131" y="5023870"/>
            <a:ext cx="911296" cy="972926"/>
          </a:xfrm>
          <a:prstGeom prst="rect">
            <a:avLst/>
          </a:prstGeom>
          <a:noFill/>
          <a:ln>
            <a:noFill/>
          </a:ln>
        </p:spPr>
      </p:pic>
      <p:pic>
        <p:nvPicPr>
          <p:cNvPr descr="Icon_RH_Software_Container-Deployed-Virtual_RGB_Flat.png" id="1382" name="Google Shape;1382;p124"/>
          <p:cNvPicPr preferRelativeResize="0"/>
          <p:nvPr/>
        </p:nvPicPr>
        <p:blipFill>
          <a:blip r:embed="rId6">
            <a:alphaModFix/>
          </a:blip>
          <a:stretch>
            <a:fillRect/>
          </a:stretch>
        </p:blipFill>
        <p:spPr>
          <a:xfrm>
            <a:off x="8509156" y="2739757"/>
            <a:ext cx="619245" cy="972927"/>
          </a:xfrm>
          <a:prstGeom prst="rect">
            <a:avLst/>
          </a:prstGeom>
          <a:noFill/>
          <a:ln>
            <a:noFill/>
          </a:ln>
        </p:spPr>
      </p:pic>
      <p:pic>
        <p:nvPicPr>
          <p:cNvPr descr="Icon_RH_Software_Container-Deployed-Cloud_RGB_Flat.png" id="1383" name="Google Shape;1383;p124"/>
          <p:cNvPicPr preferRelativeResize="0"/>
          <p:nvPr/>
        </p:nvPicPr>
        <p:blipFill>
          <a:blip r:embed="rId5">
            <a:alphaModFix/>
          </a:blip>
          <a:stretch>
            <a:fillRect/>
          </a:stretch>
        </p:blipFill>
        <p:spPr>
          <a:xfrm>
            <a:off x="8363131" y="3881814"/>
            <a:ext cx="911296" cy="972926"/>
          </a:xfrm>
          <a:prstGeom prst="rect">
            <a:avLst/>
          </a:prstGeom>
          <a:noFill/>
          <a:ln>
            <a:noFill/>
          </a:ln>
        </p:spPr>
      </p:pic>
      <p:cxnSp>
        <p:nvCxnSpPr>
          <p:cNvPr id="1384" name="Google Shape;1384;p124"/>
          <p:cNvCxnSpPr/>
          <p:nvPr/>
        </p:nvCxnSpPr>
        <p:spPr>
          <a:xfrm flipH="1" rot="10800000">
            <a:off x="7428332" y="3462857"/>
            <a:ext cx="552300" cy="319800"/>
          </a:xfrm>
          <a:prstGeom prst="straightConnector1">
            <a:avLst/>
          </a:prstGeom>
          <a:noFill/>
          <a:ln cap="flat" cmpd="sng" w="9525">
            <a:solidFill>
              <a:srgbClr val="666666"/>
            </a:solidFill>
            <a:prstDash val="solid"/>
            <a:round/>
            <a:headEnd len="med" w="med" type="none"/>
            <a:tailEnd len="med" w="med" type="triangle"/>
          </a:ln>
        </p:spPr>
      </p:cxnSp>
      <p:cxnSp>
        <p:nvCxnSpPr>
          <p:cNvPr id="1385" name="Google Shape;1385;p124"/>
          <p:cNvCxnSpPr/>
          <p:nvPr/>
        </p:nvCxnSpPr>
        <p:spPr>
          <a:xfrm>
            <a:off x="7426646" y="3781171"/>
            <a:ext cx="552300" cy="319800"/>
          </a:xfrm>
          <a:prstGeom prst="straightConnector1">
            <a:avLst/>
          </a:prstGeom>
          <a:noFill/>
          <a:ln cap="flat" cmpd="sng" w="9525">
            <a:solidFill>
              <a:srgbClr val="666666"/>
            </a:solidFill>
            <a:prstDash val="solid"/>
            <a:round/>
            <a:headEnd len="med" w="med" type="none"/>
            <a:tailEnd len="med" w="med" type="triangle"/>
          </a:ln>
        </p:spPr>
      </p:cxnSp>
      <p:cxnSp>
        <p:nvCxnSpPr>
          <p:cNvPr id="1386" name="Google Shape;1386;p124"/>
          <p:cNvCxnSpPr/>
          <p:nvPr/>
        </p:nvCxnSpPr>
        <p:spPr>
          <a:xfrm>
            <a:off x="7428349" y="3781171"/>
            <a:ext cx="517200" cy="896400"/>
          </a:xfrm>
          <a:prstGeom prst="straightConnector1">
            <a:avLst/>
          </a:prstGeom>
          <a:noFill/>
          <a:ln cap="flat" cmpd="sng" w="9525">
            <a:solidFill>
              <a:srgbClr val="666666"/>
            </a:solidFill>
            <a:prstDash val="solid"/>
            <a:round/>
            <a:headEnd len="med" w="med" type="none"/>
            <a:tailEnd len="med" w="med" type="triangle"/>
          </a:ln>
        </p:spPr>
      </p:cxnSp>
      <p:cxnSp>
        <p:nvCxnSpPr>
          <p:cNvPr id="1387" name="Google Shape;1387;p124"/>
          <p:cNvCxnSpPr/>
          <p:nvPr/>
        </p:nvCxnSpPr>
        <p:spPr>
          <a:xfrm flipH="1" rot="10800000">
            <a:off x="7438255" y="2876464"/>
            <a:ext cx="517200" cy="896400"/>
          </a:xfrm>
          <a:prstGeom prst="straightConnector1">
            <a:avLst/>
          </a:prstGeom>
          <a:noFill/>
          <a:ln cap="flat" cmpd="sng" w="9525">
            <a:solidFill>
              <a:srgbClr val="666666"/>
            </a:solidFill>
            <a:prstDash val="solid"/>
            <a:round/>
            <a:headEnd len="med" w="med" type="none"/>
            <a:tailEnd len="med" w="med" type="triangle"/>
          </a:ln>
        </p:spPr>
      </p:cxnSp>
      <p:sp>
        <p:nvSpPr>
          <p:cNvPr id="1388" name="Google Shape;1388;p124"/>
          <p:cNvSpPr txBox="1"/>
          <p:nvPr/>
        </p:nvSpPr>
        <p:spPr>
          <a:xfrm>
            <a:off x="9368774" y="1751091"/>
            <a:ext cx="15720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physical</a:t>
            </a:r>
            <a:endParaRPr sz="1800">
              <a:latin typeface="Red Hat Text"/>
              <a:ea typeface="Red Hat Text"/>
              <a:cs typeface="Red Hat Text"/>
              <a:sym typeface="Red Hat Text"/>
            </a:endParaRPr>
          </a:p>
        </p:txBody>
      </p:sp>
      <p:sp>
        <p:nvSpPr>
          <p:cNvPr id="1389" name="Google Shape;1389;p124"/>
          <p:cNvSpPr txBox="1"/>
          <p:nvPr/>
        </p:nvSpPr>
        <p:spPr>
          <a:xfrm>
            <a:off x="9368774" y="2971017"/>
            <a:ext cx="15720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virtual</a:t>
            </a:r>
            <a:endParaRPr sz="1800">
              <a:latin typeface="Red Hat Text"/>
              <a:ea typeface="Red Hat Text"/>
              <a:cs typeface="Red Hat Text"/>
              <a:sym typeface="Red Hat Text"/>
            </a:endParaRPr>
          </a:p>
        </p:txBody>
      </p:sp>
      <p:sp>
        <p:nvSpPr>
          <p:cNvPr id="1390" name="Google Shape;1390;p124"/>
          <p:cNvSpPr txBox="1"/>
          <p:nvPr/>
        </p:nvSpPr>
        <p:spPr>
          <a:xfrm>
            <a:off x="9368774" y="4118174"/>
            <a:ext cx="20427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private cloud</a:t>
            </a:r>
            <a:endParaRPr sz="1800">
              <a:latin typeface="Red Hat Text"/>
              <a:ea typeface="Red Hat Text"/>
              <a:cs typeface="Red Hat Text"/>
              <a:sym typeface="Red Hat Text"/>
            </a:endParaRPr>
          </a:p>
        </p:txBody>
      </p:sp>
      <p:sp>
        <p:nvSpPr>
          <p:cNvPr id="1391" name="Google Shape;1391;p124"/>
          <p:cNvSpPr txBox="1"/>
          <p:nvPr/>
        </p:nvSpPr>
        <p:spPr>
          <a:xfrm>
            <a:off x="9368774" y="5359755"/>
            <a:ext cx="2213700" cy="44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public cloud</a:t>
            </a:r>
            <a:endParaRPr sz="1800">
              <a:latin typeface="Red Hat Text"/>
              <a:ea typeface="Red Hat Text"/>
              <a:cs typeface="Red Hat Text"/>
              <a:sym typeface="Red Hat Text"/>
            </a:endParaRPr>
          </a:p>
        </p:txBody>
      </p:sp>
      <p:pic>
        <p:nvPicPr>
          <p:cNvPr descr="Icon_RH_Misc_DevOps_RGB_Flat.png" id="1392" name="Google Shape;1392;p124"/>
          <p:cNvPicPr preferRelativeResize="0"/>
          <p:nvPr/>
        </p:nvPicPr>
        <p:blipFill>
          <a:blip r:embed="rId7">
            <a:alphaModFix/>
          </a:blip>
          <a:stretch>
            <a:fillRect/>
          </a:stretch>
        </p:blipFill>
        <p:spPr>
          <a:xfrm>
            <a:off x="3152313" y="3250190"/>
            <a:ext cx="2363677" cy="1094104"/>
          </a:xfrm>
          <a:prstGeom prst="rect">
            <a:avLst/>
          </a:prstGeom>
          <a:noFill/>
          <a:ln>
            <a:noFill/>
          </a:ln>
        </p:spPr>
      </p:pic>
      <p:sp>
        <p:nvSpPr>
          <p:cNvPr id="1393" name="Google Shape;1393;p124"/>
          <p:cNvSpPr txBox="1"/>
          <p:nvPr/>
        </p:nvSpPr>
        <p:spPr>
          <a:xfrm>
            <a:off x="3524169" y="4435574"/>
            <a:ext cx="1620000" cy="51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DevOps</a:t>
            </a:r>
            <a:endParaRPr sz="1800">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Containers Provide Consistency</a:t>
            </a:r>
            <a:endParaRPr/>
          </a:p>
        </p:txBody>
      </p:sp>
      <p:sp>
        <p:nvSpPr>
          <p:cNvPr id="1399" name="Google Shape;1399;p1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00" name="Google Shape;1400;p125"/>
          <p:cNvSpPr txBox="1"/>
          <p:nvPr>
            <p:ph idx="4294967295"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DevOps using Containers</a:t>
            </a:r>
            <a:endParaRPr sz="3600"/>
          </a:p>
        </p:txBody>
      </p:sp>
      <p:pic>
        <p:nvPicPr>
          <p:cNvPr descr="Icon_RH_Hardware_Storage-A-Single_RGB_Flat.png" id="1401" name="Google Shape;1401;p125"/>
          <p:cNvPicPr preferRelativeResize="0"/>
          <p:nvPr/>
        </p:nvPicPr>
        <p:blipFill>
          <a:blip r:embed="rId3">
            <a:alphaModFix/>
          </a:blip>
          <a:stretch>
            <a:fillRect/>
          </a:stretch>
        </p:blipFill>
        <p:spPr>
          <a:xfrm>
            <a:off x="2880972" y="3535847"/>
            <a:ext cx="852063" cy="451552"/>
          </a:xfrm>
          <a:prstGeom prst="rect">
            <a:avLst/>
          </a:prstGeom>
          <a:noFill/>
          <a:ln>
            <a:noFill/>
          </a:ln>
        </p:spPr>
      </p:pic>
      <p:sp>
        <p:nvSpPr>
          <p:cNvPr id="1402" name="Google Shape;1402;p125"/>
          <p:cNvSpPr txBox="1"/>
          <p:nvPr/>
        </p:nvSpPr>
        <p:spPr>
          <a:xfrm>
            <a:off x="2529706" y="4435574"/>
            <a:ext cx="15546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source code</a:t>
            </a:r>
            <a:br>
              <a:rPr lang="en" sz="1800">
                <a:latin typeface="Red Hat Text"/>
                <a:ea typeface="Red Hat Text"/>
                <a:cs typeface="Red Hat Text"/>
                <a:sym typeface="Red Hat Text"/>
              </a:rPr>
            </a:br>
            <a:r>
              <a:rPr lang="en" sz="1800">
                <a:latin typeface="Red Hat Text"/>
                <a:ea typeface="Red Hat Text"/>
                <a:cs typeface="Red Hat Text"/>
                <a:sym typeface="Red Hat Text"/>
              </a:rPr>
              <a:t>repository</a:t>
            </a:r>
            <a:endParaRPr sz="1800">
              <a:latin typeface="Red Hat Text"/>
              <a:ea typeface="Red Hat Text"/>
              <a:cs typeface="Red Hat Text"/>
              <a:sym typeface="Red Hat Text"/>
            </a:endParaRPr>
          </a:p>
        </p:txBody>
      </p:sp>
      <p:pic>
        <p:nvPicPr>
          <p:cNvPr descr="Icon_RH_People_Adult-VNeck_RGB_Flat.png" id="1403" name="Google Shape;1403;p125"/>
          <p:cNvPicPr preferRelativeResize="0"/>
          <p:nvPr/>
        </p:nvPicPr>
        <p:blipFill>
          <a:blip r:embed="rId4">
            <a:alphaModFix/>
          </a:blip>
          <a:stretch>
            <a:fillRect/>
          </a:stretch>
        </p:blipFill>
        <p:spPr>
          <a:xfrm>
            <a:off x="1149724" y="3283056"/>
            <a:ext cx="562067" cy="869244"/>
          </a:xfrm>
          <a:prstGeom prst="rect">
            <a:avLst/>
          </a:prstGeom>
          <a:noFill/>
          <a:ln>
            <a:noFill/>
          </a:ln>
        </p:spPr>
      </p:pic>
      <p:cxnSp>
        <p:nvCxnSpPr>
          <p:cNvPr id="1404" name="Google Shape;1404;p125"/>
          <p:cNvCxnSpPr/>
          <p:nvPr/>
        </p:nvCxnSpPr>
        <p:spPr>
          <a:xfrm>
            <a:off x="2046369" y="3765464"/>
            <a:ext cx="579900" cy="0"/>
          </a:xfrm>
          <a:prstGeom prst="straightConnector1">
            <a:avLst/>
          </a:prstGeom>
          <a:noFill/>
          <a:ln cap="flat" cmpd="sng" w="9525">
            <a:solidFill>
              <a:srgbClr val="666666"/>
            </a:solidFill>
            <a:prstDash val="solid"/>
            <a:round/>
            <a:headEnd len="med" w="med" type="none"/>
            <a:tailEnd len="med" w="med" type="triangle"/>
          </a:ln>
        </p:spPr>
      </p:cxnSp>
      <p:pic>
        <p:nvPicPr>
          <p:cNvPr descr="Icon_RH_Object_Gear-Group_RGB_Flat.png" id="1405" name="Google Shape;1405;p125"/>
          <p:cNvPicPr preferRelativeResize="0"/>
          <p:nvPr/>
        </p:nvPicPr>
        <p:blipFill>
          <a:blip r:embed="rId5">
            <a:alphaModFix/>
          </a:blip>
          <a:stretch>
            <a:fillRect/>
          </a:stretch>
        </p:blipFill>
        <p:spPr>
          <a:xfrm>
            <a:off x="4626492" y="3301628"/>
            <a:ext cx="852065" cy="919991"/>
          </a:xfrm>
          <a:prstGeom prst="rect">
            <a:avLst/>
          </a:prstGeom>
          <a:noFill/>
          <a:ln>
            <a:noFill/>
          </a:ln>
        </p:spPr>
      </p:pic>
      <p:cxnSp>
        <p:nvCxnSpPr>
          <p:cNvPr id="1406" name="Google Shape;1406;p125"/>
          <p:cNvCxnSpPr/>
          <p:nvPr/>
        </p:nvCxnSpPr>
        <p:spPr>
          <a:xfrm>
            <a:off x="3933653" y="3765464"/>
            <a:ext cx="579900" cy="0"/>
          </a:xfrm>
          <a:prstGeom prst="straightConnector1">
            <a:avLst/>
          </a:prstGeom>
          <a:noFill/>
          <a:ln cap="flat" cmpd="sng" w="9525">
            <a:solidFill>
              <a:srgbClr val="666666"/>
            </a:solidFill>
            <a:prstDash val="solid"/>
            <a:round/>
            <a:headEnd len="med" w="med" type="none"/>
            <a:tailEnd len="med" w="med" type="triangle"/>
          </a:ln>
        </p:spPr>
      </p:cxnSp>
      <p:sp>
        <p:nvSpPr>
          <p:cNvPr id="1407" name="Google Shape;1407;p125"/>
          <p:cNvSpPr txBox="1"/>
          <p:nvPr/>
        </p:nvSpPr>
        <p:spPr>
          <a:xfrm>
            <a:off x="4275227" y="4435574"/>
            <a:ext cx="15546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CI/CD</a:t>
            </a:r>
            <a:br>
              <a:rPr lang="en" sz="1800">
                <a:latin typeface="Red Hat Text"/>
                <a:ea typeface="Red Hat Text"/>
                <a:cs typeface="Red Hat Text"/>
                <a:sym typeface="Red Hat Text"/>
              </a:rPr>
            </a:br>
            <a:r>
              <a:rPr lang="en" sz="1800">
                <a:latin typeface="Red Hat Text"/>
                <a:ea typeface="Red Hat Text"/>
                <a:cs typeface="Red Hat Text"/>
                <a:sym typeface="Red Hat Text"/>
              </a:rPr>
              <a:t>engine</a:t>
            </a:r>
            <a:endParaRPr sz="1800">
              <a:latin typeface="Red Hat Text"/>
              <a:ea typeface="Red Hat Text"/>
              <a:cs typeface="Red Hat Text"/>
              <a:sym typeface="Red Hat Text"/>
            </a:endParaRPr>
          </a:p>
        </p:txBody>
      </p:sp>
      <p:cxnSp>
        <p:nvCxnSpPr>
          <p:cNvPr id="1408" name="Google Shape;1408;p125"/>
          <p:cNvCxnSpPr/>
          <p:nvPr/>
        </p:nvCxnSpPr>
        <p:spPr>
          <a:xfrm>
            <a:off x="5726573" y="3765464"/>
            <a:ext cx="579900" cy="0"/>
          </a:xfrm>
          <a:prstGeom prst="straightConnector1">
            <a:avLst/>
          </a:prstGeom>
          <a:noFill/>
          <a:ln cap="flat" cmpd="sng" w="9525">
            <a:solidFill>
              <a:srgbClr val="666666"/>
            </a:solidFill>
            <a:prstDash val="solid"/>
            <a:round/>
            <a:headEnd len="med" w="med" type="none"/>
            <a:tailEnd len="med" w="med" type="triangle"/>
          </a:ln>
        </p:spPr>
      </p:cxnSp>
      <p:sp>
        <p:nvSpPr>
          <p:cNvPr id="1409" name="Google Shape;1409;p125"/>
          <p:cNvSpPr txBox="1"/>
          <p:nvPr/>
        </p:nvSpPr>
        <p:spPr>
          <a:xfrm>
            <a:off x="653462" y="4435574"/>
            <a:ext cx="15546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developers</a:t>
            </a:r>
            <a:endParaRPr sz="1800">
              <a:latin typeface="Red Hat Text"/>
              <a:ea typeface="Red Hat Text"/>
              <a:cs typeface="Red Hat Text"/>
              <a:sym typeface="Red Hat Text"/>
            </a:endParaRPr>
          </a:p>
        </p:txBody>
      </p:sp>
      <p:pic>
        <p:nvPicPr>
          <p:cNvPr descr="Icon_RH_Software_Container-App_RGB_Flat.png" id="1410" name="Google Shape;1410;p125"/>
          <p:cNvPicPr preferRelativeResize="0"/>
          <p:nvPr/>
        </p:nvPicPr>
        <p:blipFill>
          <a:blip r:embed="rId6">
            <a:alphaModFix/>
          </a:blip>
          <a:stretch>
            <a:fillRect/>
          </a:stretch>
        </p:blipFill>
        <p:spPr>
          <a:xfrm>
            <a:off x="6517058" y="3438820"/>
            <a:ext cx="650311" cy="645606"/>
          </a:xfrm>
          <a:prstGeom prst="rect">
            <a:avLst/>
          </a:prstGeom>
          <a:noFill/>
          <a:ln>
            <a:noFill/>
          </a:ln>
        </p:spPr>
      </p:pic>
      <p:sp>
        <p:nvSpPr>
          <p:cNvPr id="1411" name="Google Shape;1411;p125"/>
          <p:cNvSpPr txBox="1"/>
          <p:nvPr/>
        </p:nvSpPr>
        <p:spPr>
          <a:xfrm>
            <a:off x="6064907" y="4435574"/>
            <a:ext cx="15546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Text"/>
                <a:ea typeface="Red Hat Text"/>
                <a:cs typeface="Red Hat Text"/>
                <a:sym typeface="Red Hat Text"/>
              </a:rPr>
              <a:t>containers</a:t>
            </a:r>
            <a:endParaRPr sz="1800">
              <a:latin typeface="Red Hat Text"/>
              <a:ea typeface="Red Hat Text"/>
              <a:cs typeface="Red Hat Text"/>
              <a:sym typeface="Red Hat Text"/>
            </a:endParaRPr>
          </a:p>
        </p:txBody>
      </p:sp>
      <p:pic>
        <p:nvPicPr>
          <p:cNvPr descr="Icon_RH_Software_Container-Deployed_RGB_Flat.png" id="1412" name="Google Shape;1412;p125"/>
          <p:cNvPicPr preferRelativeResize="0"/>
          <p:nvPr/>
        </p:nvPicPr>
        <p:blipFill>
          <a:blip r:embed="rId7">
            <a:alphaModFix/>
          </a:blip>
          <a:stretch>
            <a:fillRect/>
          </a:stretch>
        </p:blipFill>
        <p:spPr>
          <a:xfrm>
            <a:off x="8523625" y="1597700"/>
            <a:ext cx="590308" cy="972927"/>
          </a:xfrm>
          <a:prstGeom prst="rect">
            <a:avLst/>
          </a:prstGeom>
          <a:noFill/>
          <a:ln>
            <a:noFill/>
          </a:ln>
        </p:spPr>
      </p:pic>
      <p:pic>
        <p:nvPicPr>
          <p:cNvPr descr="Icon_RH_Software_Container-Deployed-Cloud_RGB_Flat.png" id="1413" name="Google Shape;1413;p125"/>
          <p:cNvPicPr preferRelativeResize="0"/>
          <p:nvPr/>
        </p:nvPicPr>
        <p:blipFill>
          <a:blip r:embed="rId8">
            <a:alphaModFix/>
          </a:blip>
          <a:stretch>
            <a:fillRect/>
          </a:stretch>
        </p:blipFill>
        <p:spPr>
          <a:xfrm>
            <a:off x="8363131" y="5023870"/>
            <a:ext cx="911296" cy="972926"/>
          </a:xfrm>
          <a:prstGeom prst="rect">
            <a:avLst/>
          </a:prstGeom>
          <a:noFill/>
          <a:ln>
            <a:noFill/>
          </a:ln>
        </p:spPr>
      </p:pic>
      <p:pic>
        <p:nvPicPr>
          <p:cNvPr descr="Icon_RH_Software_Container-Deployed-Virtual_RGB_Flat.png" id="1414" name="Google Shape;1414;p125"/>
          <p:cNvPicPr preferRelativeResize="0"/>
          <p:nvPr/>
        </p:nvPicPr>
        <p:blipFill>
          <a:blip r:embed="rId9">
            <a:alphaModFix/>
          </a:blip>
          <a:stretch>
            <a:fillRect/>
          </a:stretch>
        </p:blipFill>
        <p:spPr>
          <a:xfrm>
            <a:off x="8509156" y="2739757"/>
            <a:ext cx="619245" cy="972927"/>
          </a:xfrm>
          <a:prstGeom prst="rect">
            <a:avLst/>
          </a:prstGeom>
          <a:noFill/>
          <a:ln>
            <a:noFill/>
          </a:ln>
        </p:spPr>
      </p:pic>
      <p:pic>
        <p:nvPicPr>
          <p:cNvPr descr="Icon_RH_Software_Container-Deployed-Cloud_RGB_Flat.png" id="1415" name="Google Shape;1415;p125"/>
          <p:cNvPicPr preferRelativeResize="0"/>
          <p:nvPr/>
        </p:nvPicPr>
        <p:blipFill>
          <a:blip r:embed="rId8">
            <a:alphaModFix/>
          </a:blip>
          <a:stretch>
            <a:fillRect/>
          </a:stretch>
        </p:blipFill>
        <p:spPr>
          <a:xfrm>
            <a:off x="8363131" y="3881814"/>
            <a:ext cx="911296" cy="972926"/>
          </a:xfrm>
          <a:prstGeom prst="rect">
            <a:avLst/>
          </a:prstGeom>
          <a:noFill/>
          <a:ln>
            <a:noFill/>
          </a:ln>
        </p:spPr>
      </p:pic>
      <p:cxnSp>
        <p:nvCxnSpPr>
          <p:cNvPr id="1416" name="Google Shape;1416;p125"/>
          <p:cNvCxnSpPr/>
          <p:nvPr/>
        </p:nvCxnSpPr>
        <p:spPr>
          <a:xfrm flipH="1" rot="10800000">
            <a:off x="7428332" y="3462857"/>
            <a:ext cx="552300" cy="319800"/>
          </a:xfrm>
          <a:prstGeom prst="straightConnector1">
            <a:avLst/>
          </a:prstGeom>
          <a:noFill/>
          <a:ln cap="flat" cmpd="sng" w="9525">
            <a:solidFill>
              <a:srgbClr val="666666"/>
            </a:solidFill>
            <a:prstDash val="solid"/>
            <a:round/>
            <a:headEnd len="med" w="med" type="none"/>
            <a:tailEnd len="med" w="med" type="triangle"/>
          </a:ln>
        </p:spPr>
      </p:cxnSp>
      <p:cxnSp>
        <p:nvCxnSpPr>
          <p:cNvPr id="1417" name="Google Shape;1417;p125"/>
          <p:cNvCxnSpPr/>
          <p:nvPr/>
        </p:nvCxnSpPr>
        <p:spPr>
          <a:xfrm>
            <a:off x="7426646" y="3781171"/>
            <a:ext cx="552300" cy="319800"/>
          </a:xfrm>
          <a:prstGeom prst="straightConnector1">
            <a:avLst/>
          </a:prstGeom>
          <a:noFill/>
          <a:ln cap="flat" cmpd="sng" w="9525">
            <a:solidFill>
              <a:srgbClr val="666666"/>
            </a:solidFill>
            <a:prstDash val="solid"/>
            <a:round/>
            <a:headEnd len="med" w="med" type="none"/>
            <a:tailEnd len="med" w="med" type="triangle"/>
          </a:ln>
        </p:spPr>
      </p:cxnSp>
      <p:cxnSp>
        <p:nvCxnSpPr>
          <p:cNvPr id="1418" name="Google Shape;1418;p125"/>
          <p:cNvCxnSpPr/>
          <p:nvPr/>
        </p:nvCxnSpPr>
        <p:spPr>
          <a:xfrm>
            <a:off x="7428349" y="3781171"/>
            <a:ext cx="517200" cy="896400"/>
          </a:xfrm>
          <a:prstGeom prst="straightConnector1">
            <a:avLst/>
          </a:prstGeom>
          <a:noFill/>
          <a:ln cap="flat" cmpd="sng" w="9525">
            <a:solidFill>
              <a:srgbClr val="666666"/>
            </a:solidFill>
            <a:prstDash val="solid"/>
            <a:round/>
            <a:headEnd len="med" w="med" type="none"/>
            <a:tailEnd len="med" w="med" type="triangle"/>
          </a:ln>
        </p:spPr>
      </p:cxnSp>
      <p:cxnSp>
        <p:nvCxnSpPr>
          <p:cNvPr id="1419" name="Google Shape;1419;p125"/>
          <p:cNvCxnSpPr/>
          <p:nvPr/>
        </p:nvCxnSpPr>
        <p:spPr>
          <a:xfrm flipH="1" rot="10800000">
            <a:off x="7438255" y="2876464"/>
            <a:ext cx="517200" cy="896400"/>
          </a:xfrm>
          <a:prstGeom prst="straightConnector1">
            <a:avLst/>
          </a:prstGeom>
          <a:noFill/>
          <a:ln cap="flat" cmpd="sng" w="9525">
            <a:solidFill>
              <a:srgbClr val="666666"/>
            </a:solidFill>
            <a:prstDash val="solid"/>
            <a:round/>
            <a:headEnd len="med" w="med" type="none"/>
            <a:tailEnd len="med" w="med" type="triangle"/>
          </a:ln>
        </p:spPr>
      </p:cxnSp>
      <p:sp>
        <p:nvSpPr>
          <p:cNvPr id="1420" name="Google Shape;1420;p125"/>
          <p:cNvSpPr txBox="1"/>
          <p:nvPr/>
        </p:nvSpPr>
        <p:spPr>
          <a:xfrm>
            <a:off x="9368774" y="1751091"/>
            <a:ext cx="15720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physical</a:t>
            </a:r>
            <a:endParaRPr sz="1800">
              <a:latin typeface="Red Hat Text"/>
              <a:ea typeface="Red Hat Text"/>
              <a:cs typeface="Red Hat Text"/>
              <a:sym typeface="Red Hat Text"/>
            </a:endParaRPr>
          </a:p>
        </p:txBody>
      </p:sp>
      <p:sp>
        <p:nvSpPr>
          <p:cNvPr id="1421" name="Google Shape;1421;p125"/>
          <p:cNvSpPr txBox="1"/>
          <p:nvPr/>
        </p:nvSpPr>
        <p:spPr>
          <a:xfrm>
            <a:off x="9368774" y="2971017"/>
            <a:ext cx="15720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virtual</a:t>
            </a:r>
            <a:endParaRPr sz="1800">
              <a:latin typeface="Red Hat Text"/>
              <a:ea typeface="Red Hat Text"/>
              <a:cs typeface="Red Hat Text"/>
              <a:sym typeface="Red Hat Text"/>
            </a:endParaRPr>
          </a:p>
        </p:txBody>
      </p:sp>
      <p:sp>
        <p:nvSpPr>
          <p:cNvPr id="1422" name="Google Shape;1422;p125"/>
          <p:cNvSpPr txBox="1"/>
          <p:nvPr/>
        </p:nvSpPr>
        <p:spPr>
          <a:xfrm>
            <a:off x="9368774" y="4118174"/>
            <a:ext cx="20427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private cloud</a:t>
            </a:r>
            <a:endParaRPr sz="1800">
              <a:latin typeface="Red Hat Text"/>
              <a:ea typeface="Red Hat Text"/>
              <a:cs typeface="Red Hat Text"/>
              <a:sym typeface="Red Hat Text"/>
            </a:endParaRPr>
          </a:p>
        </p:txBody>
      </p:sp>
      <p:sp>
        <p:nvSpPr>
          <p:cNvPr id="1423" name="Google Shape;1423;p125"/>
          <p:cNvSpPr txBox="1"/>
          <p:nvPr/>
        </p:nvSpPr>
        <p:spPr>
          <a:xfrm>
            <a:off x="9368774" y="5359755"/>
            <a:ext cx="22137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ed Hat Text"/>
                <a:ea typeface="Red Hat Text"/>
                <a:cs typeface="Red Hat Text"/>
                <a:sym typeface="Red Hat Text"/>
              </a:rPr>
              <a:t>public cloud</a:t>
            </a:r>
            <a:endParaRPr sz="1800">
              <a:latin typeface="Red Hat Text"/>
              <a:ea typeface="Red Hat Text"/>
              <a:cs typeface="Red Hat Text"/>
              <a:sym typeface="Red Hat Tex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